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notesMasterIdLst>
    <p:notesMasterId r:id="rId21"/>
  </p:notesMasterIdLst>
  <p:handoutMasterIdLst>
    <p:handoutMasterId r:id="rId22"/>
  </p:handoutMasterIdLst>
  <p:sldIdLst>
    <p:sldId id="257" r:id="rId2"/>
    <p:sldId id="258" r:id="rId3"/>
    <p:sldId id="259" r:id="rId4"/>
    <p:sldId id="264" r:id="rId5"/>
    <p:sldId id="276" r:id="rId6"/>
    <p:sldId id="270" r:id="rId7"/>
    <p:sldId id="266" r:id="rId8"/>
    <p:sldId id="271" r:id="rId9"/>
    <p:sldId id="272" r:id="rId10"/>
    <p:sldId id="273" r:id="rId11"/>
    <p:sldId id="274" r:id="rId12"/>
    <p:sldId id="269" r:id="rId13"/>
    <p:sldId id="277" r:id="rId14"/>
    <p:sldId id="275" r:id="rId15"/>
    <p:sldId id="268" r:id="rId16"/>
    <p:sldId id="262" r:id="rId17"/>
    <p:sldId id="263" r:id="rId18"/>
    <p:sldId id="265" r:id="rId19"/>
    <p:sldId id="278" r:id="rId20"/>
  </p:sldIdLst>
  <p:sldSz cx="9144000" cy="6858000" type="screen4x3"/>
  <p:notesSz cx="6669088" cy="9926638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94628" autoAdjust="0"/>
  </p:normalViewPr>
  <p:slideViewPr>
    <p:cSldViewPr>
      <p:cViewPr varScale="1">
        <p:scale>
          <a:sx n="87" d="100"/>
          <a:sy n="87" d="100"/>
        </p:scale>
        <p:origin x="-134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A8229F-2F64-452F-AF11-90D1783D80FD}" type="datetimeFigureOut">
              <a:rPr lang="sv-SE" smtClean="0"/>
              <a:t>2013-03-14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1A4F7D-4ED1-449D-90C0-E1ED2901674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804460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99246B-FBB0-4086-97D0-9BD6CB42AAB0}" type="datetimeFigureOut">
              <a:rPr lang="sv-SE" smtClean="0"/>
              <a:t>2013-03-14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3F4087-DF20-4A88-816C-D3D761BE44D6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67468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3F4087-DF20-4A88-816C-D3D761BE44D6}" type="slidenum">
              <a:rPr lang="sv-SE" smtClean="0"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63863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44577-4911-4F8B-9044-E52B646F1755}" type="datetimeFigureOut">
              <a:rPr lang="sv-SE" smtClean="0"/>
              <a:t>2013-03-14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CF0A2-6FFD-40DB-9F62-F531437DC0FD}" type="slidenum">
              <a:rPr lang="sv-SE" smtClean="0"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44577-4911-4F8B-9044-E52B646F1755}" type="datetimeFigureOut">
              <a:rPr lang="sv-SE" smtClean="0"/>
              <a:t>2013-03-14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CF0A2-6FFD-40DB-9F62-F531437DC0FD}" type="slidenum">
              <a:rPr lang="sv-SE" smtClean="0"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44577-4911-4F8B-9044-E52B646F1755}" type="datetimeFigureOut">
              <a:rPr lang="sv-SE" smtClean="0"/>
              <a:t>2013-03-14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CF0A2-6FFD-40DB-9F62-F531437DC0FD}" type="slidenum">
              <a:rPr lang="sv-SE" smtClean="0"/>
              <a:t>‹#›</a:t>
            </a:fld>
            <a:endParaRPr lang="sv-SE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44577-4911-4F8B-9044-E52B646F1755}" type="datetimeFigureOut">
              <a:rPr lang="sv-SE" smtClean="0"/>
              <a:t>2013-03-14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CF0A2-6FFD-40DB-9F62-F531437DC0FD}" type="slidenum">
              <a:rPr lang="sv-SE" smtClean="0"/>
              <a:t>‹#›</a:t>
            </a:fld>
            <a:endParaRPr lang="sv-SE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44577-4911-4F8B-9044-E52B646F1755}" type="datetimeFigureOut">
              <a:rPr lang="sv-SE" smtClean="0"/>
              <a:t>2013-03-14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CF0A2-6FFD-40DB-9F62-F531437DC0FD}" type="slidenum">
              <a:rPr lang="sv-SE" smtClean="0"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44577-4911-4F8B-9044-E52B646F1755}" type="datetimeFigureOut">
              <a:rPr lang="sv-SE" smtClean="0"/>
              <a:t>2013-03-14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CF0A2-6FFD-40DB-9F62-F531437DC0FD}" type="slidenum">
              <a:rPr lang="sv-SE" smtClean="0"/>
              <a:t>‹#›</a:t>
            </a:fld>
            <a:endParaRPr lang="sv-SE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44577-4911-4F8B-9044-E52B646F1755}" type="datetimeFigureOut">
              <a:rPr lang="sv-SE" smtClean="0"/>
              <a:t>2013-03-14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CF0A2-6FFD-40DB-9F62-F531437DC0FD}" type="slidenum">
              <a:rPr lang="sv-SE" smtClean="0"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44577-4911-4F8B-9044-E52B646F1755}" type="datetimeFigureOut">
              <a:rPr lang="sv-SE" smtClean="0"/>
              <a:t>2013-03-14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CF0A2-6FFD-40DB-9F62-F531437DC0FD}" type="slidenum">
              <a:rPr lang="sv-SE" smtClean="0"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44577-4911-4F8B-9044-E52B646F1755}" type="datetimeFigureOut">
              <a:rPr lang="sv-SE" smtClean="0"/>
              <a:t>2013-03-14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CF0A2-6FFD-40DB-9F62-F531437DC0FD}" type="slidenum">
              <a:rPr lang="sv-SE" smtClean="0"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44577-4911-4F8B-9044-E52B646F1755}" type="datetimeFigureOut">
              <a:rPr lang="sv-SE" smtClean="0"/>
              <a:t>2013-03-14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CF0A2-6FFD-40DB-9F62-F531437DC0FD}" type="slidenum">
              <a:rPr lang="sv-SE" smtClean="0"/>
              <a:t>‹#›</a:t>
            </a:fld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44577-4911-4F8B-9044-E52B646F1755}" type="datetimeFigureOut">
              <a:rPr lang="sv-SE" smtClean="0"/>
              <a:t>2013-03-14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CF0A2-6FFD-40DB-9F62-F531437DC0FD}" type="slidenum">
              <a:rPr lang="sv-SE" smtClean="0"/>
              <a:t>‹#›</a:t>
            </a:fld>
            <a:endParaRPr lang="sv-S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 smtClean="0"/>
              <a:t>Klicka på ikonen för att lägga till en bild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E2044577-4911-4F8B-9044-E52B646F1755}" type="datetimeFigureOut">
              <a:rPr lang="sv-SE" smtClean="0"/>
              <a:t>2013-03-14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292CF0A2-6FFD-40DB-9F62-F531437DC0FD}" type="slidenum">
              <a:rPr lang="sv-SE" smtClean="0"/>
              <a:t>‹#›</a:t>
            </a:fld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kolbiblioteksgruppen.se/arets.htm" TargetMode="External"/><Relationship Id="rId2" Type="http://schemas.openxmlformats.org/officeDocument/2006/relationships/hyperlink" Target="http://www.skolverket.se/skolutveckling/skolbibliotek/artikelarkiv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kolbibliotek.se/pdf/33roster.pdf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ur.se/Produkter/175051-UR-Samtiden-Skolbibliotek-2013" TargetMode="External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lideshare.net/search/slideshow?searchfrom=header&amp;q=skolbibliotek" TargetMode="External"/><Relationship Id="rId7" Type="http://schemas.openxmlformats.org/officeDocument/2006/relationships/hyperlink" Target="http://ibiblioteket.blogg.avmkr.se/2013/01/24/historien-om-ett-bibliotekslan/" TargetMode="External"/><Relationship Id="rId2" Type="http://schemas.openxmlformats.org/officeDocument/2006/relationships/hyperlink" Target="http://www.skolverket.se/skolutveckling/skolbibliotek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lideshare.net/ngbib/skolbibliotek-2012-15335763" TargetMode="External"/><Relationship Id="rId5" Type="http://schemas.openxmlformats.org/officeDocument/2006/relationships/hyperlink" Target="http://www.slideshare.net/kalexanderson/kallkritiskaperspektiv" TargetMode="External"/><Relationship Id="rId4" Type="http://schemas.openxmlformats.org/officeDocument/2006/relationships/hyperlink" Target="http://www.slideshare.net/LottaDB/skolbibliotek-2012-15602079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twitter.com/cilladalen" TargetMode="External"/><Relationship Id="rId2" Type="http://schemas.openxmlformats.org/officeDocument/2006/relationships/hyperlink" Target="https://twitter.com/skolbibliotek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kolverket.se/skolutveckling/itiskolan/kollakallan/sociala_medier/fakta/twitter-1.151973" TargetMode="External"/><Relationship Id="rId5" Type="http://schemas.openxmlformats.org/officeDocument/2006/relationships/hyperlink" Target="https://twitter.com/HannaBubbla" TargetMode="External"/><Relationship Id="rId4" Type="http://schemas.openxmlformats.org/officeDocument/2006/relationships/hyperlink" Target="mailto:@tratte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olastic.com/content/collateral_resources/pdf/s/slw3_2008.pdf" TargetMode="External"/><Relationship Id="rId2" Type="http://schemas.openxmlformats.org/officeDocument/2006/relationships/hyperlink" Target="http://www.skolbiblioteksgruppen.se/pdf/kunskapsoversikt.pdf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skolbibliotek.se/mal.htm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latshållare för innehåll 1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492895"/>
            <a:ext cx="1656184" cy="2532987"/>
          </a:xfrm>
        </p:spPr>
      </p:pic>
      <p:sp>
        <p:nvSpPr>
          <p:cNvPr id="4" name="Rubrik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sz="3200" dirty="0" smtClean="0"/>
              <a:t>Om skollagen är piskan vad är då moroten</a:t>
            </a:r>
            <a:endParaRPr lang="sv-SE" sz="3200" dirty="0"/>
          </a:p>
        </p:txBody>
      </p:sp>
      <p:pic>
        <p:nvPicPr>
          <p:cNvPr id="3" name="Bildobjekt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2924944"/>
            <a:ext cx="3774273" cy="2016224"/>
          </a:xfrm>
          <a:prstGeom prst="rect">
            <a:avLst/>
          </a:prstGeom>
        </p:spPr>
      </p:pic>
      <p:sp>
        <p:nvSpPr>
          <p:cNvPr id="6" name="textruta 5"/>
          <p:cNvSpPr txBox="1"/>
          <p:nvPr/>
        </p:nvSpPr>
        <p:spPr>
          <a:xfrm>
            <a:off x="1475656" y="5589240"/>
            <a:ext cx="5094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2400" dirty="0" err="1" smtClean="0"/>
              <a:t>What’s</a:t>
            </a:r>
            <a:r>
              <a:rPr lang="sv-SE" sz="2400" dirty="0" smtClean="0"/>
              <a:t> in it for </a:t>
            </a:r>
            <a:r>
              <a:rPr lang="sv-SE" sz="2400" dirty="0" err="1" smtClean="0"/>
              <a:t>me</a:t>
            </a:r>
            <a:r>
              <a:rPr lang="sv-SE" sz="2400" dirty="0" smtClean="0"/>
              <a:t>?</a:t>
            </a:r>
            <a:endParaRPr lang="sv-SE" sz="2400" dirty="0"/>
          </a:p>
        </p:txBody>
      </p:sp>
    </p:spTree>
    <p:extLst>
      <p:ext uri="{BB962C8B-B14F-4D97-AF65-F5344CB8AC3E}">
        <p14:creationId xmlns:p14="http://schemas.microsoft.com/office/powerpoint/2010/main" val="1759412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Grp="1" noChangeArrowheads="1"/>
          </p:cNvSpPr>
          <p:nvPr>
            <p:ph type="title"/>
          </p:nvPr>
        </p:nvSpPr>
        <p:spPr>
          <a:xfrm>
            <a:off x="980281" y="-11088"/>
            <a:ext cx="7793038" cy="925488"/>
          </a:xfrm>
        </p:spPr>
        <p:txBody>
          <a:bodyPr/>
          <a:lstStyle/>
          <a:p>
            <a:r>
              <a:rPr lang="sv-SE" sz="2000" b="1" dirty="0">
                <a:solidFill>
                  <a:schemeClr val="tx1"/>
                </a:solidFill>
              </a:rPr>
              <a:t>BIBLIOTEKETS ROLL UR SKOLLEDARPERSPEKTIVET</a:t>
            </a:r>
          </a:p>
        </p:txBody>
      </p:sp>
      <p:sp>
        <p:nvSpPr>
          <p:cNvPr id="221187" name="Text Box 3"/>
          <p:cNvSpPr txBox="1">
            <a:spLocks noChangeArrowheads="1"/>
          </p:cNvSpPr>
          <p:nvPr/>
        </p:nvSpPr>
        <p:spPr bwMode="auto">
          <a:xfrm>
            <a:off x="1404866" y="919471"/>
            <a:ext cx="7010400" cy="6894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144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sv-SE" sz="1200" b="1" i="1" dirty="0"/>
              <a:t>1</a:t>
            </a:r>
            <a:r>
              <a:rPr lang="sv-SE" sz="1200" b="1" i="1" dirty="0">
                <a:latin typeface="+mn-lt"/>
              </a:rPr>
              <a:t>. </a:t>
            </a:r>
            <a:r>
              <a:rPr lang="sv-SE" sz="1400" b="1" i="1" dirty="0">
                <a:latin typeface="+mn-lt"/>
              </a:rPr>
              <a:t>BASBIBLIOTEK</a:t>
            </a:r>
          </a:p>
          <a:p>
            <a:r>
              <a:rPr lang="sv-SE" sz="1400" b="1" i="1" dirty="0">
                <a:latin typeface="+mn-lt"/>
              </a:rPr>
              <a:t>Följer bibliotekslag och skolstadgan. Inget om kvalité, kan samtidigt användas</a:t>
            </a:r>
          </a:p>
          <a:p>
            <a:r>
              <a:rPr lang="sv-SE" sz="1400" b="1" i="1" dirty="0">
                <a:latin typeface="+mn-lt"/>
              </a:rPr>
              <a:t>till annan verksamhet och vara obemannat.</a:t>
            </a:r>
          </a:p>
          <a:p>
            <a:endParaRPr lang="sv-SE" sz="1400" b="1" i="1" dirty="0">
              <a:latin typeface="+mn-lt"/>
            </a:endParaRPr>
          </a:p>
          <a:p>
            <a:r>
              <a:rPr lang="sv-SE" sz="1400" b="1" i="1" dirty="0">
                <a:latin typeface="+mn-lt"/>
              </a:rPr>
              <a:t>2. SKOLBIBLIOTEKET SES SOM EN EGEN KRAFTKÄLLA</a:t>
            </a:r>
          </a:p>
          <a:p>
            <a:r>
              <a:rPr lang="sv-SE" sz="1400" b="1" i="1" dirty="0">
                <a:latin typeface="+mn-lt"/>
              </a:rPr>
              <a:t>Biblioteket är ”synligt” med lämplig personal och övriga resurser. Ser till att </a:t>
            </a:r>
          </a:p>
          <a:p>
            <a:r>
              <a:rPr lang="sv-SE" sz="1400" b="1" i="1" dirty="0">
                <a:latin typeface="+mn-lt"/>
              </a:rPr>
              <a:t>det hålls öppet med tillräckliga anslag.</a:t>
            </a:r>
          </a:p>
          <a:p>
            <a:endParaRPr lang="sv-SE" sz="1400" b="1" i="1" dirty="0">
              <a:latin typeface="+mn-lt"/>
            </a:endParaRPr>
          </a:p>
          <a:p>
            <a:r>
              <a:rPr lang="sv-SE" sz="1400" b="1" i="1" dirty="0">
                <a:latin typeface="+mn-lt"/>
              </a:rPr>
              <a:t>3. SKOLBIBLIOTEKET SES SOM EN INTEGRERAD DEL AV SKOLANS </a:t>
            </a:r>
          </a:p>
          <a:p>
            <a:r>
              <a:rPr lang="sv-SE" sz="1400" b="1" i="1" dirty="0">
                <a:latin typeface="+mn-lt"/>
              </a:rPr>
              <a:t>    UNDERVISNINGSRESURS</a:t>
            </a:r>
          </a:p>
          <a:p>
            <a:r>
              <a:rPr lang="sv-SE" sz="1400" b="1" i="1" dirty="0">
                <a:latin typeface="+mn-lt"/>
              </a:rPr>
              <a:t>Rektor ställer krav på lärare och skolbibliotekarier, ser skolbiblioteket som ett</a:t>
            </a:r>
          </a:p>
          <a:p>
            <a:r>
              <a:rPr lang="sv-SE" sz="1400" b="1" i="1" dirty="0">
                <a:latin typeface="+mn-lt"/>
              </a:rPr>
              <a:t> läromedel i resurssammanhang, underlättar central placering av böcker och </a:t>
            </a:r>
          </a:p>
          <a:p>
            <a:r>
              <a:rPr lang="sv-SE" sz="1400" b="1" i="1" dirty="0">
                <a:latin typeface="+mn-lt"/>
              </a:rPr>
              <a:t>AV-media. Skapar möjlighet för gemensam planering. Ger möjlighet till </a:t>
            </a:r>
          </a:p>
          <a:p>
            <a:r>
              <a:rPr lang="sv-SE" sz="1400" b="1" i="1" dirty="0">
                <a:latin typeface="+mn-lt"/>
              </a:rPr>
              <a:t>fortbildning. Kräver tillräcklig och kunnig personal. Styr, följer upp </a:t>
            </a:r>
          </a:p>
          <a:p>
            <a:r>
              <a:rPr lang="sv-SE" sz="1400" b="1" i="1" dirty="0">
                <a:latin typeface="+mn-lt"/>
              </a:rPr>
              <a:t>verksamheten och inkluderar den i sin läsårsplanering. Detta förutsätter:</a:t>
            </a:r>
          </a:p>
          <a:p>
            <a:endParaRPr lang="sv-SE" sz="1400" b="1" i="1" dirty="0">
              <a:latin typeface="+mn-lt"/>
            </a:endParaRPr>
          </a:p>
          <a:p>
            <a:pPr>
              <a:buFontTx/>
              <a:buAutoNum type="alphaLcPeriod"/>
            </a:pPr>
            <a:r>
              <a:rPr lang="sv-SE" sz="1400" b="1" i="1" dirty="0">
                <a:latin typeface="+mn-lt"/>
              </a:rPr>
              <a:t>Tillräckligt med kompetent personal</a:t>
            </a:r>
          </a:p>
          <a:p>
            <a:pPr>
              <a:buFontTx/>
              <a:buAutoNum type="alphaLcPeriod"/>
            </a:pPr>
            <a:r>
              <a:rPr lang="sv-SE" sz="1400" b="1" i="1" dirty="0">
                <a:latin typeface="+mn-lt"/>
              </a:rPr>
              <a:t>Integration mellan skolbiblioteksmedier och övriga läromedel (central </a:t>
            </a:r>
            <a:r>
              <a:rPr lang="sv-SE" sz="1400" b="1" i="1" dirty="0" err="1">
                <a:latin typeface="+mn-lt"/>
              </a:rPr>
              <a:t>reg</a:t>
            </a:r>
            <a:r>
              <a:rPr lang="sv-SE" sz="1400" b="1" i="1" dirty="0">
                <a:latin typeface="+mn-lt"/>
              </a:rPr>
              <a:t>)</a:t>
            </a:r>
          </a:p>
          <a:p>
            <a:pPr>
              <a:buFontTx/>
              <a:buAutoNum type="alphaLcPeriod"/>
            </a:pPr>
            <a:r>
              <a:rPr lang="sv-SE" sz="1400" b="1" i="1" dirty="0">
                <a:latin typeface="+mn-lt"/>
              </a:rPr>
              <a:t>Schemamässiga möjligheter för gemensam planering lärare – bibliotekarie.</a:t>
            </a:r>
          </a:p>
          <a:p>
            <a:pPr>
              <a:buFontTx/>
              <a:buAutoNum type="alphaLcPeriod"/>
            </a:pPr>
            <a:r>
              <a:rPr lang="sv-SE" sz="1400" b="1" i="1" dirty="0">
                <a:latin typeface="+mn-lt"/>
              </a:rPr>
              <a:t>Personalutveckling -  fortbildning</a:t>
            </a:r>
          </a:p>
          <a:p>
            <a:pPr>
              <a:buFontTx/>
              <a:buAutoNum type="alphaLcPeriod"/>
            </a:pPr>
            <a:r>
              <a:rPr lang="sv-SE" sz="1400" b="1" i="1" dirty="0">
                <a:latin typeface="+mn-lt"/>
              </a:rPr>
              <a:t>Styrning och uppföljning</a:t>
            </a:r>
          </a:p>
          <a:p>
            <a:endParaRPr lang="sv-SE" sz="1400" b="1" i="1" dirty="0">
              <a:latin typeface="+mn-lt"/>
            </a:endParaRPr>
          </a:p>
          <a:p>
            <a:r>
              <a:rPr lang="sv-SE" sz="1400" b="1" i="1" dirty="0">
                <a:latin typeface="+mn-lt"/>
              </a:rPr>
              <a:t>4. SKOLLEDAREN SER BIBLIOTEKSPERSONALEN SOM EN RESURS I </a:t>
            </a:r>
          </a:p>
          <a:p>
            <a:r>
              <a:rPr lang="sv-SE" sz="1400" b="1" i="1" dirty="0">
                <a:latin typeface="+mn-lt"/>
              </a:rPr>
              <a:t>    SKOLANS PEDAGOGISKA UTVECKLINGSARBETE</a:t>
            </a:r>
          </a:p>
          <a:p>
            <a:r>
              <a:rPr lang="sv-SE" sz="1400" b="1" i="1" dirty="0">
                <a:latin typeface="+mn-lt"/>
              </a:rPr>
              <a:t>Bibliotekarien deltar i det pedagogiska utvecklingsarbete, i kursplanering, i </a:t>
            </a:r>
          </a:p>
          <a:p>
            <a:r>
              <a:rPr lang="sv-SE" sz="1400" b="1" i="1" dirty="0">
                <a:latin typeface="+mn-lt"/>
              </a:rPr>
              <a:t>planering av nya linjer </a:t>
            </a:r>
          </a:p>
          <a:p>
            <a:r>
              <a:rPr lang="sv-SE" sz="1400" b="1" i="1" dirty="0"/>
              <a:t>					</a:t>
            </a:r>
            <a:r>
              <a:rPr lang="sv-SE" sz="1400" b="1" i="1" dirty="0" err="1"/>
              <a:t>Loertscher</a:t>
            </a:r>
            <a:r>
              <a:rPr lang="sv-SE" sz="1400" b="1" i="1" dirty="0"/>
              <a:t> 3(4)</a:t>
            </a:r>
          </a:p>
          <a:p>
            <a:endParaRPr lang="sv-SE" sz="1400" b="1" i="1" dirty="0"/>
          </a:p>
          <a:p>
            <a:endParaRPr lang="sv-SE" sz="1400" b="1" i="1" dirty="0"/>
          </a:p>
          <a:p>
            <a:pPr eaLnBrk="1" hangingPunct="1">
              <a:spcBef>
                <a:spcPct val="50000"/>
              </a:spcBef>
            </a:pPr>
            <a:endParaRPr lang="sv-SE" dirty="0">
              <a:latin typeface="Architec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5736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143000" y="381000"/>
            <a:ext cx="7793038" cy="1143000"/>
          </a:xfrm>
        </p:spPr>
        <p:txBody>
          <a:bodyPr/>
          <a:lstStyle/>
          <a:p>
            <a:r>
              <a:rPr lang="sv-SE" sz="2400" b="1" dirty="0">
                <a:solidFill>
                  <a:schemeClr val="tx1"/>
                </a:solidFill>
              </a:rPr>
              <a:t>BIBLIOTEKETS ROLL UR ELEVENS SYNPUNKT</a:t>
            </a:r>
            <a:r>
              <a:rPr lang="sv-SE" sz="2400" b="1" i="1" dirty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sv-SE" sz="2400" b="1" i="1" dirty="0">
                <a:solidFill>
                  <a:schemeClr val="tx1"/>
                </a:solidFill>
                <a:latin typeface="Times New Roman" pitchFamily="18" charset="0"/>
              </a:rPr>
            </a:br>
            <a:endParaRPr lang="sv-SE" sz="2400" b="1" i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22211" name="Text Box 1027"/>
          <p:cNvSpPr txBox="1">
            <a:spLocks noChangeArrowheads="1"/>
          </p:cNvSpPr>
          <p:nvPr/>
        </p:nvSpPr>
        <p:spPr bwMode="auto">
          <a:xfrm>
            <a:off x="1461187" y="1772816"/>
            <a:ext cx="6172200" cy="5319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sv-SE" sz="1400" b="1" i="1" dirty="0">
                <a:latin typeface="Times New Roman" pitchFamily="18" charset="0"/>
              </a:rPr>
              <a:t>1</a:t>
            </a:r>
            <a:r>
              <a:rPr lang="sv-SE" sz="1400" b="1" i="1" dirty="0"/>
              <a:t>. ICKE INBLANDNING</a:t>
            </a:r>
          </a:p>
          <a:p>
            <a:pPr eaLnBrk="0" hangingPunct="0"/>
            <a:r>
              <a:rPr lang="sv-SE" sz="1400" b="1" i="1" dirty="0"/>
              <a:t>   Det finns faktiskt elever som aldrig varit på biblioteket</a:t>
            </a:r>
          </a:p>
          <a:p>
            <a:pPr eaLnBrk="0" hangingPunct="0"/>
            <a:endParaRPr lang="sv-SE" sz="1400" i="1" dirty="0"/>
          </a:p>
          <a:p>
            <a:pPr eaLnBrk="0" hangingPunct="0"/>
            <a:r>
              <a:rPr lang="sv-SE" sz="1400" b="1" i="1" dirty="0"/>
              <a:t>2. SPONTAN ANVÄNDNING</a:t>
            </a:r>
          </a:p>
          <a:p>
            <a:pPr eaLnBrk="0" hangingPunct="0"/>
            <a:endParaRPr lang="sv-SE" sz="1400" b="1" i="1" dirty="0"/>
          </a:p>
          <a:p>
            <a:pPr eaLnBrk="0" hangingPunct="0"/>
            <a:r>
              <a:rPr lang="sv-SE" sz="1400" b="1" i="1" dirty="0"/>
              <a:t>3. SERVICE MED MATERIAL OCH INFORMATION VID DIREKT FRÅGA</a:t>
            </a:r>
          </a:p>
          <a:p>
            <a:pPr eaLnBrk="0" hangingPunct="0"/>
            <a:endParaRPr lang="sv-SE" sz="1400" b="1" i="1" dirty="0"/>
          </a:p>
          <a:p>
            <a:pPr eaLnBrk="0" hangingPunct="0"/>
            <a:r>
              <a:rPr lang="sv-SE" sz="1400" b="1" i="1" dirty="0"/>
              <a:t>4. ”OFFER” FÖR UTÅTRIKTAD VERKSAMHET</a:t>
            </a:r>
          </a:p>
          <a:p>
            <a:pPr eaLnBrk="0" hangingPunct="0"/>
            <a:endParaRPr lang="sv-SE" sz="1400" b="1" i="1" dirty="0"/>
          </a:p>
          <a:p>
            <a:pPr eaLnBrk="0" hangingPunct="0"/>
            <a:r>
              <a:rPr lang="sv-SE" sz="1400" b="1" i="1" dirty="0"/>
              <a:t>5. ANVÄNDARKUNSKAP</a:t>
            </a:r>
          </a:p>
          <a:p>
            <a:pPr eaLnBrk="0" hangingPunct="0"/>
            <a:r>
              <a:rPr lang="sv-SE" sz="1400" b="1" i="1" dirty="0"/>
              <a:t>    Bibliotekskunskap, informationsfärdigheter</a:t>
            </a:r>
          </a:p>
          <a:p>
            <a:pPr eaLnBrk="0" hangingPunct="0"/>
            <a:endParaRPr lang="sv-SE" sz="1400" b="1" i="1" dirty="0"/>
          </a:p>
          <a:p>
            <a:pPr eaLnBrk="0" hangingPunct="0"/>
            <a:r>
              <a:rPr lang="sv-SE" sz="1400" b="1" i="1" dirty="0"/>
              <a:t>6. STRUKTURERAD SAMVERKAN OCH ANVÄNDNING</a:t>
            </a:r>
          </a:p>
          <a:p>
            <a:pPr eaLnBrk="0" hangingPunct="0"/>
            <a:r>
              <a:rPr lang="sv-SE" sz="1400" b="1" i="1" dirty="0"/>
              <a:t>    Vid tex. temaarbete.</a:t>
            </a:r>
          </a:p>
          <a:p>
            <a:pPr eaLnBrk="0" hangingPunct="0"/>
            <a:endParaRPr lang="sv-SE" sz="1400" b="1" i="1" dirty="0"/>
          </a:p>
          <a:p>
            <a:pPr eaLnBrk="0" hangingPunct="0"/>
            <a:r>
              <a:rPr lang="sv-SE" sz="1400" b="1" i="1" dirty="0"/>
              <a:t>7. ANVÄNDNING PÅ EGET INITIATIV</a:t>
            </a:r>
          </a:p>
          <a:p>
            <a:pPr eaLnBrk="0" hangingPunct="0"/>
            <a:r>
              <a:rPr lang="sv-SE" sz="1400" b="1" i="1" dirty="0"/>
              <a:t>    har förstått vad man kan använda ett bibliotek till</a:t>
            </a:r>
          </a:p>
          <a:p>
            <a:pPr eaLnBrk="0" hangingPunct="0"/>
            <a:endParaRPr lang="sv-SE" sz="1400" b="1" i="1" dirty="0"/>
          </a:p>
          <a:p>
            <a:pPr eaLnBrk="0" hangingPunct="0"/>
            <a:r>
              <a:rPr lang="sv-SE" sz="1400" b="1" i="1" dirty="0"/>
              <a:t>8. LIVSLÅNG ANVÄNDNING</a:t>
            </a:r>
          </a:p>
          <a:p>
            <a:pPr eaLnBrk="0" hangingPunct="0"/>
            <a:r>
              <a:rPr lang="sv-SE" sz="1400" b="1" i="1" dirty="0"/>
              <a:t>    Användning av information på ett intelligent sätt, dvs. besitter</a:t>
            </a:r>
          </a:p>
          <a:p>
            <a:pPr eaLnBrk="0" hangingPunct="0"/>
            <a:r>
              <a:rPr lang="sv-SE" sz="1400" b="1" i="1" dirty="0"/>
              <a:t>    informationskompetens</a:t>
            </a:r>
          </a:p>
          <a:p>
            <a:pPr algn="r" eaLnBrk="0" hangingPunct="0"/>
            <a:r>
              <a:rPr lang="sv-SE" sz="1400" b="1" i="1" dirty="0" err="1"/>
              <a:t>Loertscher</a:t>
            </a:r>
            <a:r>
              <a:rPr lang="sv-SE" sz="1400" b="1" i="1" dirty="0"/>
              <a:t> 4(4)</a:t>
            </a:r>
            <a:endParaRPr lang="sv-SE" b="1" i="1" dirty="0"/>
          </a:p>
          <a:p>
            <a:pPr>
              <a:spcBef>
                <a:spcPct val="50000"/>
              </a:spcBef>
            </a:pPr>
            <a:endParaRPr lang="sv-SE" i="1" dirty="0"/>
          </a:p>
        </p:txBody>
      </p:sp>
    </p:spTree>
    <p:extLst>
      <p:ext uri="{BB962C8B-B14F-4D97-AF65-F5344CB8AC3E}">
        <p14:creationId xmlns:p14="http://schemas.microsoft.com/office/powerpoint/2010/main" val="1309085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innehåll 1"/>
          <p:cNvSpPr>
            <a:spLocks noGrp="1"/>
          </p:cNvSpPr>
          <p:nvPr>
            <p:ph idx="1"/>
          </p:nvPr>
        </p:nvSpPr>
        <p:spPr>
          <a:xfrm>
            <a:off x="872067" y="2420888"/>
            <a:ext cx="7408333" cy="3705275"/>
          </a:xfrm>
        </p:spPr>
        <p:txBody>
          <a:bodyPr/>
          <a:lstStyle/>
          <a:p>
            <a:endParaRPr lang="sv-SE" dirty="0" smtClean="0"/>
          </a:p>
          <a:p>
            <a:pPr marL="0" indent="0">
              <a:buNone/>
            </a:pPr>
            <a:r>
              <a:rPr lang="sv-SE" sz="1600" dirty="0" smtClean="0"/>
              <a:t>Skolverkets reportage </a:t>
            </a:r>
            <a:r>
              <a:rPr lang="sv-SE" sz="1600" dirty="0"/>
              <a:t>om skolbibliotek och dokumentation från skolbibliotekskonferenser och seminarier</a:t>
            </a:r>
            <a:r>
              <a:rPr lang="sv-SE" dirty="0"/>
              <a:t>. </a:t>
            </a:r>
            <a:r>
              <a:rPr lang="sv-SE" sz="1600" dirty="0">
                <a:hlinkClick r:id="rId2"/>
              </a:rPr>
              <a:t>http://</a:t>
            </a:r>
            <a:r>
              <a:rPr lang="sv-SE" sz="1600" dirty="0" smtClean="0">
                <a:hlinkClick r:id="rId2"/>
              </a:rPr>
              <a:t>www.skolverket.se/skolutveckling/skolbibliotek/artikelarkiv</a:t>
            </a:r>
            <a:r>
              <a:rPr lang="sv-SE" sz="1600" dirty="0" smtClean="0"/>
              <a:t/>
            </a:r>
            <a:br>
              <a:rPr lang="sv-SE" sz="1600" dirty="0" smtClean="0"/>
            </a:br>
            <a:r>
              <a:rPr lang="sv-SE" sz="1600" dirty="0" smtClean="0"/>
              <a:t/>
            </a:r>
            <a:br>
              <a:rPr lang="sv-SE" sz="1600" dirty="0" smtClean="0"/>
            </a:br>
            <a:r>
              <a:rPr lang="sv-SE" sz="1600" dirty="0"/>
              <a:t>Årets </a:t>
            </a:r>
            <a:r>
              <a:rPr lang="sv-SE" sz="1600" dirty="0" smtClean="0"/>
              <a:t>skolbibliotek </a:t>
            </a:r>
            <a:r>
              <a:rPr lang="sv-SE" sz="1600" dirty="0"/>
              <a:t>NSG: </a:t>
            </a:r>
            <a:r>
              <a:rPr lang="sv-SE" sz="1600" dirty="0" smtClean="0"/>
              <a:t> </a:t>
            </a:r>
            <a:r>
              <a:rPr lang="sv-SE" sz="1600" dirty="0" smtClean="0">
                <a:hlinkClick r:id="rId3"/>
              </a:rPr>
              <a:t>http://www.skolbiblioteksgruppen.se/arets.htm</a:t>
            </a:r>
            <a:r>
              <a:rPr lang="sv-SE" sz="1600" dirty="0" smtClean="0"/>
              <a:t/>
            </a:r>
            <a:br>
              <a:rPr lang="sv-SE" sz="1600" dirty="0" smtClean="0"/>
            </a:br>
            <a:r>
              <a:rPr lang="sv-SE" sz="1600" dirty="0" smtClean="0"/>
              <a:t/>
            </a:r>
            <a:br>
              <a:rPr lang="sv-SE" sz="1600" dirty="0" smtClean="0"/>
            </a:br>
            <a:endParaRPr lang="sv-SE" sz="1600" dirty="0"/>
          </a:p>
        </p:txBody>
      </p:sp>
      <p:sp>
        <p:nvSpPr>
          <p:cNvPr id="3" name="Rubri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Goda exempel</a:t>
            </a:r>
            <a:endParaRPr lang="sv-SE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509120"/>
            <a:ext cx="2745874" cy="2055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9288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620688"/>
            <a:ext cx="6729685" cy="5384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ruta 1"/>
          <p:cNvSpPr txBox="1"/>
          <p:nvPr/>
        </p:nvSpPr>
        <p:spPr>
          <a:xfrm>
            <a:off x="1475656" y="6381328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hlinkClick r:id="rId3"/>
              </a:rPr>
              <a:t>http://www.skolbibliotek.se/pdf/33roster.pdf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458969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innehåll 1"/>
          <p:cNvSpPr>
            <a:spLocks noGrp="1"/>
          </p:cNvSpPr>
          <p:nvPr>
            <p:ph idx="1"/>
          </p:nvPr>
        </p:nvSpPr>
        <p:spPr>
          <a:xfrm>
            <a:off x="1043608" y="2132856"/>
            <a:ext cx="7408333" cy="3993307"/>
          </a:xfrm>
        </p:spPr>
        <p:txBody>
          <a:bodyPr/>
          <a:lstStyle/>
          <a:p>
            <a:pPr marL="0" indent="0">
              <a:buNone/>
            </a:pPr>
            <a:r>
              <a:rPr lang="sv-SE" dirty="0" smtClean="0"/>
              <a:t>Ni är faktiskt den allra viktigaste personen/moroten</a:t>
            </a:r>
            <a:br>
              <a:rPr lang="sv-SE" dirty="0" smtClean="0"/>
            </a:br>
            <a:r>
              <a:rPr lang="sv-SE" dirty="0" smtClean="0"/>
              <a:t/>
            </a:r>
            <a:br>
              <a:rPr lang="sv-SE" dirty="0" smtClean="0"/>
            </a:br>
            <a:r>
              <a:rPr lang="sv-SE" dirty="0" smtClean="0"/>
              <a:t>Allt det andra i all ära, men det är vad ni </a:t>
            </a:r>
            <a:r>
              <a:rPr lang="sv-SE" dirty="0" smtClean="0">
                <a:solidFill>
                  <a:srgbClr val="FF0000"/>
                </a:solidFill>
              </a:rPr>
              <a:t>tillsammans</a:t>
            </a:r>
            <a:r>
              <a:rPr lang="sv-SE" dirty="0" smtClean="0"/>
              <a:t> med lärare och elever skapar är det som räknas.</a:t>
            </a:r>
            <a:br>
              <a:rPr lang="sv-SE" dirty="0" smtClean="0"/>
            </a:br>
            <a:r>
              <a:rPr lang="sv-SE" dirty="0" smtClean="0"/>
              <a:t/>
            </a:r>
            <a:br>
              <a:rPr lang="sv-SE" dirty="0" smtClean="0"/>
            </a:br>
            <a:r>
              <a:rPr lang="sv-SE" dirty="0" smtClean="0"/>
              <a:t>Samarbete </a:t>
            </a:r>
            <a:r>
              <a:rPr lang="sv-SE" dirty="0" smtClean="0"/>
              <a:t>är det allra viktigaste</a:t>
            </a:r>
            <a:br>
              <a:rPr lang="sv-SE" dirty="0" smtClean="0"/>
            </a:br>
            <a:r>
              <a:rPr lang="sv-SE" dirty="0" smtClean="0"/>
              <a:t/>
            </a:r>
            <a:br>
              <a:rPr lang="sv-SE" dirty="0" smtClean="0"/>
            </a:br>
            <a:r>
              <a:rPr lang="sv-SE" dirty="0" smtClean="0"/>
              <a:t>Ni skapar själva bilden av skolbiblioteket</a:t>
            </a:r>
            <a:br>
              <a:rPr lang="sv-SE" dirty="0" smtClean="0"/>
            </a:br>
            <a:endParaRPr lang="sv-SE" dirty="0"/>
          </a:p>
        </p:txBody>
      </p:sp>
      <p:sp>
        <p:nvSpPr>
          <p:cNvPr id="3" name="Rubrik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dirty="0"/>
              <a:t>Ert egna arbete</a:t>
            </a:r>
            <a:br>
              <a:rPr lang="sv-SE" dirty="0"/>
            </a:b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914627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dirty="0"/>
              <a:t>Utan bemanning lär det inte ske någon skolbiblioteksutveckling</a:t>
            </a:r>
          </a:p>
        </p:txBody>
      </p:sp>
      <p:pic>
        <p:nvPicPr>
          <p:cNvPr id="4" name="Bildobjekt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6127" y="2636912"/>
            <a:ext cx="3168352" cy="3960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816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/>
          </p:cNvSpPr>
          <p:nvPr/>
        </p:nvSpPr>
        <p:spPr bwMode="auto">
          <a:xfrm>
            <a:off x="611560" y="980728"/>
            <a:ext cx="8541370" cy="5895131"/>
          </a:xfrm>
          <a:prstGeom prst="rect">
            <a:avLst/>
          </a:prstGeom>
          <a:solidFill>
            <a:schemeClr val="accent1"/>
          </a:soli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sv-SE"/>
          </a:p>
        </p:txBody>
      </p:sp>
      <p:sp>
        <p:nvSpPr>
          <p:cNvPr id="16386" name="Rectangle 2"/>
          <p:cNvSpPr>
            <a:spLocks/>
          </p:cNvSpPr>
          <p:nvPr/>
        </p:nvSpPr>
        <p:spPr bwMode="auto">
          <a:xfrm>
            <a:off x="1281009" y="391163"/>
            <a:ext cx="6027539" cy="190202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l"/>
            <a:endParaRPr lang="en-US" sz="4500" dirty="0">
              <a:solidFill>
                <a:srgbClr val="DFF5FF"/>
              </a:solidFill>
              <a:latin typeface="Futura" pitchFamily="-84" charset="0"/>
              <a:ea typeface="MS PGothic" pitchFamily="34" charset="-128"/>
              <a:sym typeface="Futura" pitchFamily="-84" charset="0"/>
            </a:endParaRPr>
          </a:p>
        </p:txBody>
      </p:sp>
      <p:sp>
        <p:nvSpPr>
          <p:cNvPr id="16387" name="Rectangle 3"/>
          <p:cNvSpPr>
            <a:spLocks/>
          </p:cNvSpPr>
          <p:nvPr/>
        </p:nvSpPr>
        <p:spPr bwMode="auto">
          <a:xfrm>
            <a:off x="1366242" y="3429000"/>
            <a:ext cx="6402586" cy="74116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/>
            <a:endParaRPr lang="en-US" sz="2400" dirty="0">
              <a:solidFill>
                <a:srgbClr val="DFF5FF"/>
              </a:solidFill>
              <a:latin typeface="Adobe Garamond Pro" pitchFamily="-84" charset="0"/>
              <a:ea typeface="MS PGothic" pitchFamily="34" charset="-128"/>
              <a:sym typeface="Adobe Garamond Pro" pitchFamily="-84" charset="0"/>
            </a:endParaRPr>
          </a:p>
        </p:txBody>
      </p:sp>
      <p:pic>
        <p:nvPicPr>
          <p:cNvPr id="6" name="Bildobjekt 4" descr="Skolbibliotek-FB-profil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51783" y="1859451"/>
            <a:ext cx="11077587" cy="298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99953730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UR Samtiden - Skolbibliotek 2013 : Nationella riktlinj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420888"/>
            <a:ext cx="1859271" cy="1045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UR Samtiden - Skolbibliotek 2013 : Bibliotekens nya ro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384884"/>
            <a:ext cx="1987285" cy="1117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UR Samtiden - Skolbibliotek 2013 : Samarbeten inåt och utå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6580" y="2384884"/>
            <a:ext cx="1859271" cy="1045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UR Samtiden - Skolbibliotek 2013 : Kan alla älska böcker?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327" y="3933057"/>
            <a:ext cx="2115300" cy="1189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UR Samtiden - Skolbibliotek 2013 : Sociala medier som verkty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933057"/>
            <a:ext cx="2060450" cy="1159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UR Samtiden - Skolbibliotek 2013 : Sociala medier och lärand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6580" y="3917630"/>
            <a:ext cx="2115298" cy="1189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ruta 1"/>
          <p:cNvSpPr txBox="1"/>
          <p:nvPr/>
        </p:nvSpPr>
        <p:spPr>
          <a:xfrm>
            <a:off x="899593" y="3502732"/>
            <a:ext cx="18203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 smtClean="0"/>
              <a:t>Anette Holmqvist</a:t>
            </a:r>
            <a:endParaRPr lang="sv-SE" sz="1200" dirty="0"/>
          </a:p>
        </p:txBody>
      </p:sp>
      <p:sp>
        <p:nvSpPr>
          <p:cNvPr id="4" name="textruta 3"/>
          <p:cNvSpPr txBox="1"/>
          <p:nvPr/>
        </p:nvSpPr>
        <p:spPr>
          <a:xfrm>
            <a:off x="3563888" y="3530874"/>
            <a:ext cx="14401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 smtClean="0"/>
              <a:t>Kjell Ahlgren</a:t>
            </a:r>
            <a:endParaRPr lang="sv-SE" sz="1200" dirty="0"/>
          </a:p>
        </p:txBody>
      </p:sp>
      <p:sp>
        <p:nvSpPr>
          <p:cNvPr id="5" name="textruta 4"/>
          <p:cNvSpPr txBox="1"/>
          <p:nvPr/>
        </p:nvSpPr>
        <p:spPr>
          <a:xfrm>
            <a:off x="5845517" y="3535018"/>
            <a:ext cx="11921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 smtClean="0"/>
              <a:t>Maud Hell</a:t>
            </a:r>
            <a:endParaRPr lang="sv-SE" sz="1200" dirty="0"/>
          </a:p>
        </p:txBody>
      </p:sp>
      <p:sp>
        <p:nvSpPr>
          <p:cNvPr id="6" name="textruta 5"/>
          <p:cNvSpPr txBox="1"/>
          <p:nvPr/>
        </p:nvSpPr>
        <p:spPr>
          <a:xfrm>
            <a:off x="1084323" y="5269862"/>
            <a:ext cx="14585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 smtClean="0"/>
              <a:t>Anne-Marie  Körling</a:t>
            </a:r>
            <a:endParaRPr lang="sv-SE" sz="1200" dirty="0"/>
          </a:p>
        </p:txBody>
      </p:sp>
      <p:sp>
        <p:nvSpPr>
          <p:cNvPr id="7" name="textruta 6"/>
          <p:cNvSpPr txBox="1"/>
          <p:nvPr/>
        </p:nvSpPr>
        <p:spPr>
          <a:xfrm>
            <a:off x="3635896" y="5269863"/>
            <a:ext cx="1296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 smtClean="0"/>
              <a:t>Peter Rydén</a:t>
            </a:r>
            <a:endParaRPr lang="sv-SE" sz="1200" dirty="0"/>
          </a:p>
        </p:txBody>
      </p:sp>
      <p:sp>
        <p:nvSpPr>
          <p:cNvPr id="8" name="textruta 7"/>
          <p:cNvSpPr txBox="1"/>
          <p:nvPr/>
        </p:nvSpPr>
        <p:spPr>
          <a:xfrm>
            <a:off x="6084166" y="5269861"/>
            <a:ext cx="1347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 smtClean="0"/>
              <a:t>Fredrik Hanell</a:t>
            </a:r>
            <a:endParaRPr lang="sv-SE" sz="1200" dirty="0"/>
          </a:p>
        </p:txBody>
      </p:sp>
      <p:sp>
        <p:nvSpPr>
          <p:cNvPr id="9" name="textruta 8"/>
          <p:cNvSpPr txBox="1"/>
          <p:nvPr/>
        </p:nvSpPr>
        <p:spPr>
          <a:xfrm>
            <a:off x="1259631" y="5976731"/>
            <a:ext cx="61077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600" b="1" dirty="0">
                <a:hlinkClick r:id="rId8"/>
              </a:rPr>
              <a:t>http://www.ur.se/Produkter/175051-UR-Samtiden-Skolbibliotek-2013</a:t>
            </a:r>
            <a:endParaRPr lang="sv-SE" sz="1600" b="1" dirty="0"/>
          </a:p>
        </p:txBody>
      </p:sp>
      <p:sp>
        <p:nvSpPr>
          <p:cNvPr id="10" name="textruta 9"/>
          <p:cNvSpPr txBox="1"/>
          <p:nvPr/>
        </p:nvSpPr>
        <p:spPr>
          <a:xfrm>
            <a:off x="1084323" y="1628800"/>
            <a:ext cx="6283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b="1" dirty="0" smtClean="0"/>
              <a:t>UR Samtiden  Skolportens konferens om Skolbibliotek 2013</a:t>
            </a:r>
            <a:endParaRPr lang="sv-SE" b="1" dirty="0"/>
          </a:p>
        </p:txBody>
      </p:sp>
    </p:spTree>
    <p:extLst>
      <p:ext uri="{BB962C8B-B14F-4D97-AF65-F5344CB8AC3E}">
        <p14:creationId xmlns:p14="http://schemas.microsoft.com/office/powerpoint/2010/main" val="1583493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innehåll 1"/>
          <p:cNvSpPr>
            <a:spLocks noGrp="1"/>
          </p:cNvSpPr>
          <p:nvPr>
            <p:ph idx="1"/>
          </p:nvPr>
        </p:nvSpPr>
        <p:spPr>
          <a:xfrm>
            <a:off x="1259632" y="2636912"/>
            <a:ext cx="7408333" cy="345069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v-SE" sz="1400" dirty="0" smtClean="0"/>
              <a:t>Skolverket </a:t>
            </a:r>
            <a:r>
              <a:rPr lang="sv-SE" sz="1400" dirty="0"/>
              <a:t>om skolbibliotek: </a:t>
            </a:r>
            <a:r>
              <a:rPr lang="sv-SE" sz="1400" dirty="0">
                <a:hlinkClick r:id="rId2"/>
              </a:rPr>
              <a:t>http://www.skolverket.se/skolutveckling/skolbibliotek</a:t>
            </a:r>
            <a:r>
              <a:rPr lang="sv-SE" sz="1400" dirty="0"/>
              <a:t/>
            </a:r>
            <a:br>
              <a:rPr lang="sv-SE" sz="1400" dirty="0"/>
            </a:br>
            <a:r>
              <a:rPr lang="sv-SE" sz="1400" dirty="0" smtClean="0"/>
              <a:t/>
            </a:r>
            <a:br>
              <a:rPr lang="sv-SE" sz="1400" dirty="0" smtClean="0"/>
            </a:br>
            <a:r>
              <a:rPr lang="sv-SE" sz="1400" dirty="0"/>
              <a:t/>
            </a:r>
            <a:br>
              <a:rPr lang="sv-SE" sz="1400" dirty="0"/>
            </a:br>
            <a:r>
              <a:rPr lang="sv-SE" sz="1400" dirty="0"/>
              <a:t/>
            </a:r>
            <a:br>
              <a:rPr lang="sv-SE" sz="1400" dirty="0"/>
            </a:br>
            <a:r>
              <a:rPr lang="sv-SE" sz="1400" dirty="0"/>
              <a:t>Powerpoints </a:t>
            </a:r>
            <a:r>
              <a:rPr lang="sv-SE" sz="1400" dirty="0" smtClean="0"/>
              <a:t>på Slideshare</a:t>
            </a:r>
            <a:r>
              <a:rPr lang="sv-SE" sz="1400" dirty="0"/>
              <a:t>: </a:t>
            </a:r>
            <a:r>
              <a:rPr lang="sv-SE" sz="1400" dirty="0">
                <a:hlinkClick r:id="rId3"/>
              </a:rPr>
              <a:t>http://www.slideshare.net/search/slideshow?searchfrom=header&amp;q=skolbibliotek</a:t>
            </a:r>
            <a:br>
              <a:rPr lang="sv-SE" sz="1400" dirty="0">
                <a:hlinkClick r:id="rId3"/>
              </a:rPr>
            </a:br>
            <a:r>
              <a:rPr lang="sv-SE" sz="1400" dirty="0"/>
              <a:t/>
            </a:r>
            <a:br>
              <a:rPr lang="sv-SE" sz="1400" dirty="0"/>
            </a:br>
            <a:r>
              <a:rPr lang="sv-SE" sz="1400" dirty="0"/>
              <a:t>Norra </a:t>
            </a:r>
            <a:r>
              <a:rPr lang="sv-SE" sz="1400" dirty="0" smtClean="0"/>
              <a:t>Fäladen:  </a:t>
            </a:r>
            <a:r>
              <a:rPr lang="sv-SE" sz="1400" dirty="0" smtClean="0">
                <a:hlinkClick r:id="rId4"/>
              </a:rPr>
              <a:t>http</a:t>
            </a:r>
            <a:r>
              <a:rPr lang="sv-SE" sz="1400" dirty="0">
                <a:hlinkClick r:id="rId4"/>
              </a:rPr>
              <a:t>://</a:t>
            </a:r>
            <a:r>
              <a:rPr lang="sv-SE" sz="1400" dirty="0" smtClean="0">
                <a:hlinkClick r:id="rId4"/>
              </a:rPr>
              <a:t>www.slideshare.net/LottaDB/skolbibliotek-2012-15602079</a:t>
            </a:r>
            <a:r>
              <a:rPr lang="sv-SE" sz="1400" dirty="0" smtClean="0"/>
              <a:t/>
            </a:r>
            <a:br>
              <a:rPr lang="sv-SE" sz="1400" dirty="0" smtClean="0"/>
            </a:br>
            <a:r>
              <a:rPr lang="sv-SE" sz="1400" dirty="0" smtClean="0"/>
              <a:t/>
            </a:r>
            <a:br>
              <a:rPr lang="sv-SE" sz="1400" dirty="0" smtClean="0"/>
            </a:br>
            <a:r>
              <a:rPr lang="sv-SE" sz="1400" dirty="0"/>
              <a:t>Kristina Alexandersson: </a:t>
            </a:r>
            <a:r>
              <a:rPr lang="sv-SE" sz="1400" dirty="0" smtClean="0"/>
              <a:t> </a:t>
            </a:r>
            <a:r>
              <a:rPr lang="sv-SE" sz="1400" dirty="0" smtClean="0">
                <a:hlinkClick r:id="rId5"/>
              </a:rPr>
              <a:t>http</a:t>
            </a:r>
            <a:r>
              <a:rPr lang="sv-SE" sz="1400" dirty="0">
                <a:hlinkClick r:id="rId5"/>
              </a:rPr>
              <a:t>://</a:t>
            </a:r>
            <a:r>
              <a:rPr lang="sv-SE" sz="1400" dirty="0" smtClean="0">
                <a:hlinkClick r:id="rId5"/>
              </a:rPr>
              <a:t>www.slideshare.net/kalexanderson/kallkritiskaperspektiv</a:t>
            </a:r>
            <a:r>
              <a:rPr lang="sv-SE" sz="1400" dirty="0" smtClean="0"/>
              <a:t/>
            </a:r>
            <a:br>
              <a:rPr lang="sv-SE" sz="1400" dirty="0" smtClean="0"/>
            </a:br>
            <a:r>
              <a:rPr lang="sv-SE" sz="1400" dirty="0" smtClean="0"/>
              <a:t/>
            </a:r>
            <a:br>
              <a:rPr lang="sv-SE" sz="1400" dirty="0" smtClean="0"/>
            </a:br>
            <a:r>
              <a:rPr lang="sv-SE" sz="1400" dirty="0"/>
              <a:t>Nacka gymnasium: </a:t>
            </a:r>
            <a:r>
              <a:rPr lang="sv-SE" sz="1400" dirty="0">
                <a:hlinkClick r:id="rId6"/>
              </a:rPr>
              <a:t>http://www.slideshare.net/ngbib/skolbibliotek-2012-15335763 </a:t>
            </a:r>
            <a:endParaRPr lang="sv-SE" sz="1400" dirty="0" smtClean="0"/>
          </a:p>
          <a:p>
            <a:pPr marL="0" indent="0">
              <a:buNone/>
            </a:pPr>
            <a:r>
              <a:rPr lang="sv-SE" sz="1400" dirty="0" smtClean="0"/>
              <a:t/>
            </a:r>
            <a:br>
              <a:rPr lang="sv-SE" sz="1400" dirty="0" smtClean="0"/>
            </a:br>
            <a:r>
              <a:rPr lang="sv-SE" sz="1400" dirty="0" smtClean="0"/>
              <a:t>LÄS:</a:t>
            </a:r>
            <a:endParaRPr lang="sv-SE" sz="1400" dirty="0"/>
          </a:p>
          <a:p>
            <a:pPr marL="0" indent="0">
              <a:buNone/>
            </a:pPr>
            <a:r>
              <a:rPr lang="sv-SE" sz="1400" dirty="0" smtClean="0"/>
              <a:t>Historien om </a:t>
            </a:r>
            <a:r>
              <a:rPr lang="sv-SE" sz="1400" dirty="0"/>
              <a:t>ett boklån: </a:t>
            </a:r>
            <a:r>
              <a:rPr lang="sv-SE" sz="1400" dirty="0" smtClean="0"/>
              <a:t/>
            </a:r>
            <a:br>
              <a:rPr lang="sv-SE" sz="1400" dirty="0" smtClean="0"/>
            </a:br>
            <a:r>
              <a:rPr lang="sv-SE" sz="1400" dirty="0" smtClean="0">
                <a:hlinkClick r:id="rId7"/>
              </a:rPr>
              <a:t>http</a:t>
            </a:r>
            <a:r>
              <a:rPr lang="sv-SE" sz="1400" dirty="0">
                <a:hlinkClick r:id="rId7"/>
              </a:rPr>
              <a:t>://ibiblioteket.blogg.avmkr.se/2013/01/24/historien-om-ett-bibliotekslan/</a:t>
            </a:r>
            <a:endParaRPr lang="sv-SE" sz="1400" dirty="0"/>
          </a:p>
        </p:txBody>
      </p:sp>
      <p:sp>
        <p:nvSpPr>
          <p:cNvPr id="3" name="Rubri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Vidare läsning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688757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innehåll 1"/>
          <p:cNvSpPr>
            <a:spLocks noGrp="1"/>
          </p:cNvSpPr>
          <p:nvPr>
            <p:ph idx="1"/>
          </p:nvPr>
        </p:nvSpPr>
        <p:spPr>
          <a:xfrm>
            <a:off x="755576" y="2276872"/>
            <a:ext cx="7992888" cy="40653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v-SE" sz="1800" dirty="0" smtClean="0"/>
              <a:t>För att hålla sig a jour med vad som händer gäller det att om världsbevaka.</a:t>
            </a:r>
          </a:p>
          <a:p>
            <a:endParaRPr lang="sv-SE" sz="1800" dirty="0"/>
          </a:p>
          <a:p>
            <a:pPr marL="0" indent="0">
              <a:buNone/>
            </a:pPr>
            <a:r>
              <a:rPr lang="sv-SE" sz="1800" dirty="0" smtClean="0"/>
              <a:t>Det enklaste och bästa sättet är att använda </a:t>
            </a:r>
            <a:r>
              <a:rPr lang="sv-SE" sz="1800" dirty="0"/>
              <a:t>T</a:t>
            </a:r>
            <a:r>
              <a:rPr lang="sv-SE" sz="1800" dirty="0" smtClean="0"/>
              <a:t>witter</a:t>
            </a:r>
            <a:r>
              <a:rPr lang="sv-SE" sz="1800" dirty="0" smtClean="0"/>
              <a:t>.</a:t>
            </a:r>
          </a:p>
          <a:p>
            <a:pPr marL="0" indent="0">
              <a:buNone/>
            </a:pPr>
            <a:r>
              <a:rPr lang="sv-SE" sz="1800" dirty="0" smtClean="0"/>
              <a:t>De flesta myndigheter och aktiva skolbibliotek använder </a:t>
            </a:r>
            <a:r>
              <a:rPr lang="sv-SE" sz="1800" dirty="0"/>
              <a:t>T</a:t>
            </a:r>
            <a:r>
              <a:rPr lang="sv-SE" sz="1800" dirty="0" smtClean="0"/>
              <a:t>witter</a:t>
            </a:r>
            <a:r>
              <a:rPr lang="sv-SE" sz="1800" dirty="0" smtClean="0"/>
              <a:t>.</a:t>
            </a:r>
          </a:p>
          <a:p>
            <a:pPr marL="0" indent="0">
              <a:buNone/>
            </a:pPr>
            <a:r>
              <a:rPr lang="sv-SE" sz="1800" dirty="0" smtClean="0"/>
              <a:t>Några exempel</a:t>
            </a:r>
            <a:r>
              <a:rPr lang="sv-SE" sz="1800" dirty="0" smtClean="0"/>
              <a:t> Skolbibliotek.se: </a:t>
            </a:r>
            <a:r>
              <a:rPr lang="sv-SE" sz="1800" strike="sngStrike" dirty="0">
                <a:hlinkClick r:id="rId2"/>
              </a:rPr>
              <a:t>@</a:t>
            </a:r>
            <a:r>
              <a:rPr lang="sv-SE" sz="1800" dirty="0">
                <a:hlinkClick r:id="rId2"/>
              </a:rPr>
              <a:t>skolbibliotek</a:t>
            </a:r>
            <a:r>
              <a:rPr lang="sv-SE" sz="1800" dirty="0"/>
              <a:t> </a:t>
            </a:r>
            <a:r>
              <a:rPr lang="sv-SE" sz="1800" dirty="0" smtClean="0"/>
              <a:t>, Cilla Dalén: </a:t>
            </a:r>
            <a:r>
              <a:rPr lang="sv-SE" sz="1800" strike="sngStrike" dirty="0">
                <a:hlinkClick r:id="rId3"/>
              </a:rPr>
              <a:t>@</a:t>
            </a:r>
            <a:r>
              <a:rPr lang="sv-SE" sz="1800" dirty="0" err="1">
                <a:hlinkClick r:id="rId3"/>
              </a:rPr>
              <a:t>cilladalen</a:t>
            </a:r>
            <a:r>
              <a:rPr lang="sv-SE" sz="1800" dirty="0"/>
              <a:t> </a:t>
            </a:r>
            <a:endParaRPr lang="sv-SE" sz="1800" dirty="0" smtClean="0"/>
          </a:p>
          <a:p>
            <a:pPr marL="0" indent="0">
              <a:buNone/>
            </a:pPr>
            <a:r>
              <a:rPr lang="sv-SE" sz="1800" dirty="0" smtClean="0"/>
              <a:t>Mitt eget: </a:t>
            </a:r>
            <a:r>
              <a:rPr lang="sv-SE" sz="1800" dirty="0" smtClean="0">
                <a:hlinkClick r:id="rId4"/>
              </a:rPr>
              <a:t>@</a:t>
            </a:r>
            <a:r>
              <a:rPr lang="sv-SE" sz="1800" dirty="0" err="1" smtClean="0">
                <a:hlinkClick r:id="rId4"/>
              </a:rPr>
              <a:t>tratte</a:t>
            </a:r>
            <a:r>
              <a:rPr lang="sv-SE" sz="1800" dirty="0" smtClean="0"/>
              <a:t/>
            </a:r>
            <a:br>
              <a:rPr lang="sv-SE" sz="1800" dirty="0" smtClean="0"/>
            </a:br>
            <a:endParaRPr lang="sv-SE" sz="1800" dirty="0"/>
          </a:p>
          <a:p>
            <a:pPr marL="0" indent="0">
              <a:buNone/>
            </a:pPr>
            <a:r>
              <a:rPr lang="sv-SE" sz="1800" dirty="0" smtClean="0"/>
              <a:t>Här </a:t>
            </a:r>
            <a:r>
              <a:rPr lang="sv-SE" sz="1800" dirty="0" smtClean="0"/>
              <a:t>lär Hanna Johansson, </a:t>
            </a:r>
            <a:r>
              <a:rPr lang="sv-SE" sz="1800" strike="sngStrike" dirty="0">
                <a:hlinkClick r:id="rId5"/>
              </a:rPr>
              <a:t>@</a:t>
            </a:r>
            <a:r>
              <a:rPr lang="sv-SE" sz="1800" dirty="0" err="1">
                <a:hlinkClick r:id="rId5"/>
              </a:rPr>
              <a:t>HannaBubbla</a:t>
            </a:r>
            <a:r>
              <a:rPr lang="sv-SE" sz="1800" dirty="0"/>
              <a:t> </a:t>
            </a:r>
            <a:r>
              <a:rPr lang="sv-SE" sz="1800" dirty="0" smtClean="0"/>
              <a:t>,</a:t>
            </a:r>
            <a:r>
              <a:rPr lang="sv-SE" sz="1800" dirty="0" smtClean="0"/>
              <a:t> ut hur man gör:</a:t>
            </a:r>
            <a:endParaRPr lang="sv-SE" sz="1800" dirty="0" smtClean="0"/>
          </a:p>
          <a:p>
            <a:pPr marL="0" indent="0">
              <a:buNone/>
            </a:pPr>
            <a:r>
              <a:rPr lang="sv-SE" sz="1800" dirty="0">
                <a:hlinkClick r:id="rId6"/>
              </a:rPr>
              <a:t>http://www.skolverket.se/skolutveckling/itiskolan/kollakallan/sociala_medier/fakta/twitter-1.151973</a:t>
            </a:r>
            <a:endParaRPr lang="sv-SE" sz="1800" dirty="0"/>
          </a:p>
        </p:txBody>
      </p:sp>
      <p:sp>
        <p:nvSpPr>
          <p:cNvPr id="3" name="Rubri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Omvärldsbevaka!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995735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838200" lvl="0" indent="-571500">
              <a:spcBef>
                <a:spcPts val="0"/>
              </a:spcBef>
              <a:buSzPct val="171000"/>
              <a:buNone/>
              <a:defRPr/>
            </a:pPr>
            <a:r>
              <a:rPr lang="sv-SE" kern="0" dirty="0" smtClean="0">
                <a:sym typeface="Gill Sans" pitchFamily="-84" charset="0"/>
              </a:rPr>
              <a:t>1</a:t>
            </a:r>
            <a:r>
              <a:rPr lang="sv-SE" kern="0" dirty="0">
                <a:sym typeface="Gill Sans" pitchFamily="-84" charset="0"/>
              </a:rPr>
              <a:t>. Eleverna har tillgång till ett skolbibliotek </a:t>
            </a:r>
            <a:r>
              <a:rPr lang="sv-SE" b="1" kern="0" dirty="0">
                <a:solidFill>
                  <a:srgbClr val="C00000"/>
                </a:solidFill>
                <a:sym typeface="Gill Sans" pitchFamily="-84" charset="0"/>
              </a:rPr>
              <a:t>i den egna skolenhetens lokaler</a:t>
            </a:r>
            <a:r>
              <a:rPr lang="sv-SE" b="1" kern="0" dirty="0">
                <a:sym typeface="Gill Sans" pitchFamily="-84" charset="0"/>
              </a:rPr>
              <a:t> </a:t>
            </a:r>
            <a:r>
              <a:rPr lang="sv-SE" kern="0" dirty="0">
                <a:sym typeface="Gill Sans" pitchFamily="-84" charset="0"/>
              </a:rPr>
              <a:t>eller </a:t>
            </a:r>
            <a:r>
              <a:rPr lang="sv-SE" b="1" kern="0" dirty="0">
                <a:solidFill>
                  <a:srgbClr val="C00000"/>
                </a:solidFill>
                <a:sym typeface="Gill Sans" pitchFamily="-84" charset="0"/>
              </a:rPr>
              <a:t>på rimligt avstånd</a:t>
            </a:r>
            <a:r>
              <a:rPr lang="sv-SE" kern="0" dirty="0">
                <a:solidFill>
                  <a:srgbClr val="C00000"/>
                </a:solidFill>
                <a:sym typeface="Gill Sans" pitchFamily="-84" charset="0"/>
              </a:rPr>
              <a:t> </a:t>
            </a:r>
            <a:r>
              <a:rPr lang="sv-SE" kern="0" dirty="0">
                <a:sym typeface="Gill Sans" pitchFamily="-84" charset="0"/>
              </a:rPr>
              <a:t>från skolan som gör det möjligt att </a:t>
            </a:r>
            <a:r>
              <a:rPr lang="sv-SE" b="1" kern="0" dirty="0">
                <a:solidFill>
                  <a:srgbClr val="C00000"/>
                </a:solidFill>
                <a:sym typeface="Gill Sans" pitchFamily="-84" charset="0"/>
              </a:rPr>
              <a:t>kontinuerligt</a:t>
            </a:r>
            <a:r>
              <a:rPr lang="sv-SE" kern="0" dirty="0">
                <a:sym typeface="Gill Sans" pitchFamily="-84" charset="0"/>
              </a:rPr>
              <a:t> använda biblioteket som en del av elevernas utbildning för att </a:t>
            </a:r>
            <a:r>
              <a:rPr lang="sv-SE" b="1" kern="0" dirty="0">
                <a:solidFill>
                  <a:srgbClr val="C00000"/>
                </a:solidFill>
                <a:sym typeface="Gill Sans" pitchFamily="-84" charset="0"/>
              </a:rPr>
              <a:t>bidra till att nå målen </a:t>
            </a:r>
            <a:r>
              <a:rPr lang="sv-SE" kern="0" dirty="0">
                <a:sym typeface="Gill Sans" pitchFamily="-84" charset="0"/>
              </a:rPr>
              <a:t>för denna. </a:t>
            </a:r>
            <a:br>
              <a:rPr lang="sv-SE" kern="0" dirty="0">
                <a:sym typeface="Gill Sans" pitchFamily="-84" charset="0"/>
              </a:rPr>
            </a:br>
            <a:endParaRPr lang="sv-SE" kern="0" dirty="0">
              <a:sym typeface="Gill Sans" pitchFamily="-84" charset="0"/>
            </a:endParaRPr>
          </a:p>
          <a:p>
            <a:pPr marL="838200" lvl="0" indent="-571500">
              <a:spcBef>
                <a:spcPts val="0"/>
              </a:spcBef>
              <a:buSzPct val="171000"/>
              <a:buNone/>
              <a:defRPr/>
            </a:pPr>
            <a:r>
              <a:rPr lang="sv-SE" kern="0" dirty="0">
                <a:sym typeface="Gill Sans" pitchFamily="-84" charset="0"/>
              </a:rPr>
              <a:t>2. Biblioteket omfattar </a:t>
            </a:r>
            <a:r>
              <a:rPr lang="sv-SE" b="1" kern="0" dirty="0">
                <a:solidFill>
                  <a:srgbClr val="C00000"/>
                </a:solidFill>
                <a:sym typeface="Gill Sans" pitchFamily="-84" charset="0"/>
              </a:rPr>
              <a:t>böcker, facklitteratur och skönlitteratur, informationsteknik och andra medier.</a:t>
            </a:r>
            <a:r>
              <a:rPr lang="sv-SE" kern="0" dirty="0">
                <a:solidFill>
                  <a:srgbClr val="C00000"/>
                </a:solidFill>
                <a:sym typeface="Gill Sans" pitchFamily="-84" charset="0"/>
              </a:rPr>
              <a:t/>
            </a:r>
            <a:br>
              <a:rPr lang="sv-SE" kern="0" dirty="0">
                <a:solidFill>
                  <a:srgbClr val="C00000"/>
                </a:solidFill>
                <a:sym typeface="Gill Sans" pitchFamily="-84" charset="0"/>
              </a:rPr>
            </a:br>
            <a:r>
              <a:rPr lang="sv-SE" kern="0" dirty="0">
                <a:sym typeface="Gill Sans" pitchFamily="-84" charset="0"/>
              </a:rPr>
              <a:t> </a:t>
            </a:r>
          </a:p>
          <a:p>
            <a:pPr marL="838200" lvl="0" indent="-571500">
              <a:spcBef>
                <a:spcPts val="0"/>
              </a:spcBef>
              <a:buSzPct val="171000"/>
              <a:buNone/>
              <a:defRPr/>
            </a:pPr>
            <a:r>
              <a:rPr lang="sv-SE" kern="0" dirty="0">
                <a:sym typeface="Gill Sans" pitchFamily="-84" charset="0"/>
              </a:rPr>
              <a:t>3. Biblioteket är </a:t>
            </a:r>
            <a:r>
              <a:rPr lang="sv-SE" b="1" kern="0" dirty="0">
                <a:solidFill>
                  <a:srgbClr val="C00000"/>
                </a:solidFill>
                <a:sym typeface="Gill Sans" pitchFamily="-84" charset="0"/>
              </a:rPr>
              <a:t>anpassat till elevernas behov </a:t>
            </a:r>
            <a:r>
              <a:rPr lang="sv-SE" kern="0" dirty="0">
                <a:sym typeface="Gill Sans" pitchFamily="-84" charset="0"/>
              </a:rPr>
              <a:t>för att främja </a:t>
            </a:r>
            <a:r>
              <a:rPr lang="sv-SE" b="1" kern="0" dirty="0">
                <a:solidFill>
                  <a:srgbClr val="C00000"/>
                </a:solidFill>
                <a:sym typeface="Gill Sans" pitchFamily="-84" charset="0"/>
              </a:rPr>
              <a:t>språkutveckling</a:t>
            </a:r>
            <a:r>
              <a:rPr lang="sv-SE" kern="0" dirty="0">
                <a:sym typeface="Gill Sans" pitchFamily="-84" charset="0"/>
              </a:rPr>
              <a:t> och </a:t>
            </a:r>
            <a:r>
              <a:rPr lang="sv-SE" b="1" kern="0" dirty="0">
                <a:solidFill>
                  <a:srgbClr val="C00000"/>
                </a:solidFill>
                <a:sym typeface="Gill Sans" pitchFamily="-84" charset="0"/>
              </a:rPr>
              <a:t>stimulera till läsning</a:t>
            </a:r>
            <a:r>
              <a:rPr lang="sv-SE" b="1" kern="0" dirty="0">
                <a:sym typeface="Gill Sans" pitchFamily="-84" charset="0"/>
              </a:rPr>
              <a:t>. </a:t>
            </a:r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sv-SE" b="1" dirty="0" smtClean="0"/>
              <a:t>          Skolinspektionens krav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499186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827584" y="2132856"/>
            <a:ext cx="7408333" cy="3450696"/>
          </a:xfrm>
        </p:spPr>
        <p:txBody>
          <a:bodyPr>
            <a:normAutofit/>
          </a:bodyPr>
          <a:lstStyle/>
          <a:p>
            <a:pPr marL="838200" lvl="0" indent="-571500" fontAlgn="base">
              <a:spcBef>
                <a:spcPct val="0"/>
              </a:spcBef>
              <a:spcAft>
                <a:spcPct val="0"/>
              </a:spcAft>
              <a:buSzPct val="171000"/>
              <a:buNone/>
              <a:defRPr/>
            </a:pPr>
            <a:endParaRPr lang="sv-SE" kern="0" dirty="0" smtClean="0">
              <a:sym typeface="Gill Sans" pitchFamily="-84" charset="0"/>
            </a:endParaRPr>
          </a:p>
          <a:p>
            <a:pPr marL="266700" indent="0" fontAlgn="base">
              <a:spcBef>
                <a:spcPct val="0"/>
              </a:spcBef>
              <a:spcAft>
                <a:spcPct val="0"/>
              </a:spcAft>
              <a:buSzPct val="171000"/>
              <a:buNone/>
              <a:defRPr/>
            </a:pPr>
            <a:r>
              <a:rPr lang="sv-SE" kern="0" dirty="0" smtClean="0">
                <a:sym typeface="Gill Sans" pitchFamily="-84" charset="0"/>
              </a:rPr>
              <a:t>”</a:t>
            </a:r>
            <a:r>
              <a:rPr lang="sv-SE" kern="0" dirty="0">
                <a:sym typeface="Gill Sans" pitchFamily="-84" charset="0"/>
              </a:rPr>
              <a:t>I så fall bör man använda det som ett komplement” </a:t>
            </a:r>
          </a:p>
          <a:p>
            <a:pPr marL="838200" lvl="0" indent="-571500" fontAlgn="base">
              <a:spcBef>
                <a:spcPct val="0"/>
              </a:spcBef>
              <a:spcAft>
                <a:spcPct val="0"/>
              </a:spcAft>
              <a:buSzPct val="171000"/>
              <a:buFontTx/>
              <a:buChar char="-"/>
              <a:defRPr/>
            </a:pPr>
            <a:endParaRPr lang="sv-SE" kern="0" dirty="0">
              <a:sym typeface="Gill Sans" pitchFamily="-84" charset="0"/>
            </a:endParaRPr>
          </a:p>
          <a:p>
            <a:pPr marL="266700" indent="0" fontAlgn="base">
              <a:spcBef>
                <a:spcPct val="0"/>
              </a:spcBef>
              <a:spcAft>
                <a:spcPct val="0"/>
              </a:spcAft>
              <a:buSzPct val="171000"/>
              <a:buNone/>
              <a:defRPr/>
            </a:pPr>
            <a:r>
              <a:rPr lang="sv-SE" kern="0" dirty="0">
                <a:sym typeface="Gill Sans" pitchFamily="-84" charset="0"/>
              </a:rPr>
              <a:t>”Det är inte alls säkert att de böcker som finns på ett stadsbibliotek är anpassade för just de kurserna som eleverna läser</a:t>
            </a:r>
            <a:r>
              <a:rPr lang="sv-SE" kern="0" dirty="0" smtClean="0">
                <a:sym typeface="Gill Sans" pitchFamily="-84" charset="0"/>
              </a:rPr>
              <a:t>.”</a:t>
            </a:r>
            <a:r>
              <a:rPr lang="sv-SE" dirty="0" smtClean="0"/>
              <a:t>           </a:t>
            </a:r>
            <a:br>
              <a:rPr lang="sv-SE" dirty="0" smtClean="0"/>
            </a:br>
            <a:r>
              <a:rPr lang="sv-SE" dirty="0" smtClean="0"/>
              <a:t/>
            </a:r>
            <a:br>
              <a:rPr lang="sv-SE" dirty="0" smtClean="0"/>
            </a:br>
            <a:r>
              <a:rPr lang="sv-SE" dirty="0" smtClean="0"/>
              <a:t>”</a:t>
            </a:r>
            <a:r>
              <a:rPr lang="sv-SE" dirty="0" smtClean="0"/>
              <a:t>Inte ett skolbibliotek bara på onsdag </a:t>
            </a:r>
            <a:r>
              <a:rPr lang="sv-SE" dirty="0" err="1" smtClean="0"/>
              <a:t>em</a:t>
            </a:r>
            <a:r>
              <a:rPr lang="sv-SE" dirty="0" smtClean="0"/>
              <a:t>”</a:t>
            </a:r>
            <a:endParaRPr lang="sv-SE" dirty="0"/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sv-SE" sz="3100" b="1" dirty="0" smtClean="0"/>
              <a:t/>
            </a:r>
            <a:br>
              <a:rPr lang="sv-SE" sz="3100" b="1" dirty="0" smtClean="0"/>
            </a:br>
            <a:r>
              <a:rPr lang="sv-SE" sz="3100" b="1" dirty="0" smtClean="0"/>
              <a:t>”</a:t>
            </a:r>
            <a:r>
              <a:rPr lang="sv-SE" sz="3100" b="1" dirty="0"/>
              <a:t>Stadsbibliotek inte tillräckligt”</a:t>
            </a:r>
            <a:r>
              <a:rPr lang="sv-SE" sz="3100" dirty="0"/>
              <a:t> Andreas Spång, </a:t>
            </a:r>
            <a:r>
              <a:rPr lang="sv-SE" sz="3100" dirty="0" err="1"/>
              <a:t>tf</a:t>
            </a:r>
            <a:r>
              <a:rPr lang="sv-SE" sz="3100" dirty="0"/>
              <a:t> enhetschef för </a:t>
            </a:r>
            <a:r>
              <a:rPr lang="sv-SE" sz="3100" dirty="0" smtClean="0"/>
              <a:t> </a:t>
            </a:r>
            <a:r>
              <a:rPr lang="sv-SE" sz="3100" dirty="0"/>
              <a:t>Skolinspektionens </a:t>
            </a:r>
            <a:r>
              <a:rPr lang="sv-SE" sz="3100" dirty="0" smtClean="0"/>
              <a:t>tillståndsprövning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750570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innehåll 1"/>
          <p:cNvSpPr>
            <a:spLocks noGrp="1"/>
          </p:cNvSpPr>
          <p:nvPr>
            <p:ph idx="1"/>
          </p:nvPr>
        </p:nvSpPr>
        <p:spPr>
          <a:xfrm>
            <a:off x="755576" y="1988840"/>
            <a:ext cx="7408333" cy="40324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sv-SE" sz="3600" dirty="0" smtClean="0"/>
              <a:t>Forskning</a:t>
            </a:r>
            <a:br>
              <a:rPr lang="sv-SE" sz="3600" dirty="0" smtClean="0"/>
            </a:br>
            <a:r>
              <a:rPr lang="sv-SE" sz="3600" dirty="0" smtClean="0"/>
              <a:t/>
            </a:r>
            <a:br>
              <a:rPr lang="sv-SE" sz="3600" dirty="0" smtClean="0"/>
            </a:br>
            <a:r>
              <a:rPr lang="sv-SE" sz="3600" dirty="0" smtClean="0"/>
              <a:t>Utvärderingar</a:t>
            </a:r>
            <a:endParaRPr lang="sv-SE" sz="3600" dirty="0" smtClean="0"/>
          </a:p>
          <a:p>
            <a:pPr marL="0" indent="0">
              <a:buNone/>
            </a:pPr>
            <a:r>
              <a:rPr lang="sv-SE" sz="3600" dirty="0" smtClean="0"/>
              <a:t/>
            </a:r>
            <a:br>
              <a:rPr lang="sv-SE" sz="3600" dirty="0" smtClean="0"/>
            </a:br>
            <a:r>
              <a:rPr lang="sv-SE" sz="3600" dirty="0" smtClean="0"/>
              <a:t>Goda </a:t>
            </a:r>
            <a:r>
              <a:rPr lang="sv-SE" sz="3600" dirty="0" smtClean="0"/>
              <a:t>exempel</a:t>
            </a:r>
          </a:p>
          <a:p>
            <a:pPr marL="0" indent="0">
              <a:buNone/>
            </a:pPr>
            <a:r>
              <a:rPr lang="sv-SE" sz="3600" dirty="0" smtClean="0"/>
              <a:t/>
            </a:r>
            <a:br>
              <a:rPr lang="sv-SE" sz="3600" dirty="0" smtClean="0"/>
            </a:br>
            <a:r>
              <a:rPr lang="sv-SE" sz="3600" dirty="0" smtClean="0"/>
              <a:t>Ert </a:t>
            </a:r>
            <a:r>
              <a:rPr lang="sv-SE" sz="3600" dirty="0" smtClean="0"/>
              <a:t>egna arbete</a:t>
            </a:r>
            <a:endParaRPr lang="sv-SE" sz="3600" dirty="0"/>
          </a:p>
        </p:txBody>
      </p:sp>
      <p:sp>
        <p:nvSpPr>
          <p:cNvPr id="3" name="Rubri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Vad är då exempel på morötter?</a:t>
            </a:r>
            <a:endParaRPr lang="sv-SE" dirty="0"/>
          </a:p>
        </p:txBody>
      </p:sp>
      <p:pic>
        <p:nvPicPr>
          <p:cNvPr id="4" name="Bildobjekt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5" y="2780928"/>
            <a:ext cx="3965673" cy="327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04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innehåll 1"/>
          <p:cNvSpPr>
            <a:spLocks noGrp="1"/>
          </p:cNvSpPr>
          <p:nvPr>
            <p:ph idx="1"/>
          </p:nvPr>
        </p:nvSpPr>
        <p:spPr>
          <a:xfrm>
            <a:off x="1115616" y="2132856"/>
            <a:ext cx="7408333" cy="40653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v-SE" sz="1600" dirty="0" smtClean="0"/>
              <a:t>Vi skulle helst vilja se ett väl dokumenterad svensk forskning som klart visar på att satsning på bemannat skolbibliotek starkt höjer elevers kunskaper och möjligheter att nå målen.</a:t>
            </a:r>
            <a:br>
              <a:rPr lang="sv-SE" sz="1600" dirty="0" smtClean="0"/>
            </a:br>
            <a:r>
              <a:rPr lang="sv-SE" sz="1600" dirty="0" smtClean="0"/>
              <a:t>Ännu har vi tyvärr inte sett </a:t>
            </a:r>
            <a:r>
              <a:rPr lang="sv-SE" sz="1600" dirty="0" smtClean="0"/>
              <a:t>någon</a:t>
            </a:r>
            <a:r>
              <a:rPr lang="sv-SE" sz="1600" dirty="0" smtClean="0"/>
              <a:t> </a:t>
            </a:r>
            <a:r>
              <a:rPr lang="sv-SE" sz="1600" dirty="0" smtClean="0"/>
              <a:t>sådan.</a:t>
            </a:r>
            <a:br>
              <a:rPr lang="sv-SE" sz="1600" dirty="0" smtClean="0"/>
            </a:br>
            <a:r>
              <a:rPr lang="sv-SE" sz="1600" dirty="0" smtClean="0"/>
              <a:t>Det finns många undersökningar som pekar i den riktningen, men frågan är </a:t>
            </a:r>
            <a:r>
              <a:rPr lang="sv-SE" sz="1600" dirty="0" smtClean="0"/>
              <a:t>komplicerad enligt forskarna.</a:t>
            </a:r>
            <a:r>
              <a:rPr lang="sv-SE" sz="1600" dirty="0" smtClean="0"/>
              <a:t/>
            </a:r>
            <a:br>
              <a:rPr lang="sv-SE" sz="1600" dirty="0" smtClean="0"/>
            </a:br>
            <a:r>
              <a:rPr lang="sv-SE" sz="1600" dirty="0" smtClean="0"/>
              <a:t/>
            </a:r>
            <a:br>
              <a:rPr lang="sv-SE" sz="1600" dirty="0" smtClean="0"/>
            </a:br>
            <a:r>
              <a:rPr lang="sv-SE" sz="1600" dirty="0" smtClean="0"/>
              <a:t>NSG initierade en forskningsöversikt </a:t>
            </a:r>
            <a:r>
              <a:rPr lang="sv-SE" sz="1600" dirty="0"/>
              <a:t>för några år </a:t>
            </a:r>
            <a:r>
              <a:rPr lang="sv-SE" sz="1600" dirty="0" smtClean="0"/>
              <a:t>sedan:</a:t>
            </a:r>
            <a:r>
              <a:rPr lang="sv-SE" sz="1600" dirty="0"/>
              <a:t/>
            </a:r>
            <a:br>
              <a:rPr lang="sv-SE" sz="1600" dirty="0"/>
            </a:br>
            <a:r>
              <a:rPr lang="sv-SE" sz="1600" dirty="0">
                <a:hlinkClick r:id="rId2"/>
              </a:rPr>
              <a:t>http://</a:t>
            </a:r>
            <a:r>
              <a:rPr lang="sv-SE" sz="1600" dirty="0" smtClean="0">
                <a:hlinkClick r:id="rId2"/>
              </a:rPr>
              <a:t>www.skolbiblioteksgruppen.se/pdf/kunskapsoversikt.pdf</a:t>
            </a:r>
            <a:endParaRPr lang="sv-SE" sz="1600" dirty="0" smtClean="0"/>
          </a:p>
          <a:p>
            <a:pPr marL="0" indent="0">
              <a:buNone/>
            </a:pPr>
            <a:r>
              <a:rPr lang="sv-SE" sz="1600" dirty="0"/>
              <a:t/>
            </a:r>
            <a:br>
              <a:rPr lang="sv-SE" sz="1600" dirty="0"/>
            </a:br>
            <a:r>
              <a:rPr lang="sv-SE" sz="1600" dirty="0" err="1" smtClean="0"/>
              <a:t>School</a:t>
            </a:r>
            <a:r>
              <a:rPr lang="sv-SE" sz="1600" dirty="0" smtClean="0"/>
              <a:t> </a:t>
            </a:r>
            <a:r>
              <a:rPr lang="sv-SE" sz="1600" dirty="0" err="1" smtClean="0"/>
              <a:t>Libraries</a:t>
            </a:r>
            <a:r>
              <a:rPr lang="sv-SE" sz="1600" dirty="0" smtClean="0"/>
              <a:t> </a:t>
            </a:r>
            <a:r>
              <a:rPr lang="sv-SE" sz="1600" dirty="0" err="1" smtClean="0"/>
              <a:t>work</a:t>
            </a:r>
            <a:r>
              <a:rPr lang="sv-SE" sz="1600" dirty="0" smtClean="0"/>
              <a:t>! </a:t>
            </a:r>
            <a:r>
              <a:rPr lang="sv-SE" sz="1600" dirty="0"/>
              <a:t>Amerikansk forskningsöversikt</a:t>
            </a:r>
            <a:br>
              <a:rPr lang="sv-SE" sz="1600" dirty="0"/>
            </a:br>
            <a:r>
              <a:rPr lang="sv-SE" sz="1600" dirty="0">
                <a:hlinkClick r:id="rId3"/>
              </a:rPr>
              <a:t>http://</a:t>
            </a:r>
            <a:r>
              <a:rPr lang="sv-SE" sz="1600" dirty="0" smtClean="0">
                <a:hlinkClick r:id="rId3"/>
              </a:rPr>
              <a:t>www.scholastic.com/content/collateral_resources/pdf/s/slw3_2008.pdf</a:t>
            </a:r>
            <a:endParaRPr lang="sv-SE" sz="1600" dirty="0" smtClean="0"/>
          </a:p>
          <a:p>
            <a:endParaRPr lang="sv-SE" sz="1600" dirty="0"/>
          </a:p>
          <a:p>
            <a:pPr marL="0" indent="0">
              <a:buNone/>
            </a:pPr>
            <a:r>
              <a:rPr lang="sv-SE" sz="1600" dirty="0" smtClean="0"/>
              <a:t>Louise </a:t>
            </a:r>
            <a:r>
              <a:rPr lang="sv-SE" sz="1600" dirty="0" err="1" smtClean="0"/>
              <a:t>Limberg</a:t>
            </a:r>
            <a:r>
              <a:rPr lang="sv-SE" sz="1600" dirty="0" smtClean="0"/>
              <a:t> kommer att göra en ny svensk forskningsöversikt.</a:t>
            </a:r>
            <a:endParaRPr lang="sv-SE" sz="1600" dirty="0"/>
          </a:p>
        </p:txBody>
      </p:sp>
      <p:sp>
        <p:nvSpPr>
          <p:cNvPr id="3" name="Rubri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Forskning</a:t>
            </a:r>
          </a:p>
        </p:txBody>
      </p:sp>
    </p:spTree>
    <p:extLst>
      <p:ext uri="{BB962C8B-B14F-4D97-AF65-F5344CB8AC3E}">
        <p14:creationId xmlns:p14="http://schemas.microsoft.com/office/powerpoint/2010/main" val="436241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innehåll 1"/>
          <p:cNvSpPr>
            <a:spLocks noGrp="1"/>
          </p:cNvSpPr>
          <p:nvPr>
            <p:ph idx="1"/>
          </p:nvPr>
        </p:nvSpPr>
        <p:spPr>
          <a:xfrm>
            <a:off x="872067" y="2204864"/>
            <a:ext cx="7408333" cy="39212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v-SE" sz="1800" dirty="0" smtClean="0"/>
              <a:t>Kjell Ahlgren på Skolinspektionen brukar jämföra skolbibliotek med nerdragbara kartor. Han har aldrig läst en utvärdering av skolbibliotekets verksamhet.</a:t>
            </a:r>
          </a:p>
          <a:p>
            <a:pPr marL="0" indent="0">
              <a:buNone/>
            </a:pPr>
            <a:r>
              <a:rPr lang="sv-SE" sz="1800" dirty="0" smtClean="0"/>
              <a:t>Därför är det </a:t>
            </a:r>
            <a:r>
              <a:rPr lang="sv-SE" sz="1800" dirty="0" smtClean="0">
                <a:solidFill>
                  <a:srgbClr val="FF0000"/>
                </a:solidFill>
              </a:rPr>
              <a:t>livsviktigt</a:t>
            </a:r>
            <a:r>
              <a:rPr lang="sv-SE" sz="1800" dirty="0" smtClean="0"/>
              <a:t> att skolbiblioteket utvärderas  som all annan skolverksamhet.</a:t>
            </a:r>
          </a:p>
          <a:p>
            <a:pPr marL="0" indent="0">
              <a:buNone/>
            </a:pPr>
            <a:r>
              <a:rPr lang="sv-SE" sz="1800" dirty="0" smtClean="0"/>
              <a:t>Det måste finnas något skrivet som vi kan utvärdera mot, för att kunna se om vi uppnår våra mål.</a:t>
            </a:r>
          </a:p>
          <a:p>
            <a:pPr marL="0" indent="0">
              <a:buNone/>
            </a:pPr>
            <a:r>
              <a:rPr lang="sv-SE" sz="1800" dirty="0" smtClean="0"/>
              <a:t/>
            </a:r>
            <a:br>
              <a:rPr lang="sv-SE" sz="1800" dirty="0" smtClean="0"/>
            </a:br>
            <a:r>
              <a:rPr lang="sv-SE" sz="1800" dirty="0" smtClean="0"/>
              <a:t>KB </a:t>
            </a:r>
            <a:r>
              <a:rPr lang="sv-SE" sz="1800" dirty="0" smtClean="0"/>
              <a:t>håller på och tar fram en modell. Sv. Bibl. tog fram en handledning.</a:t>
            </a:r>
            <a:br>
              <a:rPr lang="sv-SE" sz="1800" dirty="0" smtClean="0"/>
            </a:br>
            <a:r>
              <a:rPr lang="sv-SE" sz="1800" dirty="0" smtClean="0"/>
              <a:t/>
            </a:r>
            <a:br>
              <a:rPr lang="sv-SE" sz="1800" dirty="0" smtClean="0"/>
            </a:br>
            <a:endParaRPr lang="sv-SE" sz="1800" dirty="0"/>
          </a:p>
          <a:p>
            <a:pPr marL="0" indent="0">
              <a:buNone/>
            </a:pPr>
            <a:r>
              <a:rPr lang="sv-SE" sz="1800" dirty="0" smtClean="0"/>
              <a:t>Använd gärna </a:t>
            </a:r>
            <a:r>
              <a:rPr lang="sv-SE" sz="1800" dirty="0" err="1" smtClean="0"/>
              <a:t>Loertschers</a:t>
            </a:r>
            <a:r>
              <a:rPr lang="sv-SE" sz="1800" dirty="0" smtClean="0"/>
              <a:t> klassiska taxonomi</a:t>
            </a:r>
            <a:endParaRPr lang="sv-SE" sz="1800" dirty="0"/>
          </a:p>
        </p:txBody>
      </p:sp>
      <p:sp>
        <p:nvSpPr>
          <p:cNvPr id="3" name="Rubri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Utvärderingar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36574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1187624" y="2951635"/>
            <a:ext cx="7408333" cy="34506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v-SE" sz="1600" dirty="0"/>
              <a:t>På den här sidan har Skolbibliotek.se samlat mål- och styrdokument för skolbibliotek. </a:t>
            </a:r>
            <a:r>
              <a:rPr lang="sv-SE" sz="1600" dirty="0" smtClean="0"/>
              <a:t> </a:t>
            </a:r>
            <a:r>
              <a:rPr lang="sv-SE" sz="1600" dirty="0" smtClean="0">
                <a:hlinkClick r:id="rId2"/>
              </a:rPr>
              <a:t>http</a:t>
            </a:r>
            <a:r>
              <a:rPr lang="sv-SE" sz="1600" dirty="0">
                <a:hlinkClick r:id="rId2"/>
              </a:rPr>
              <a:t>://www.skolbibliotek.se/mal.htm</a:t>
            </a:r>
            <a:r>
              <a:rPr lang="sv-SE" sz="1600" dirty="0" smtClean="0"/>
              <a:t/>
            </a:r>
            <a:br>
              <a:rPr lang="sv-SE" sz="1600" dirty="0" smtClean="0"/>
            </a:br>
            <a:r>
              <a:rPr lang="sv-SE" sz="1600" dirty="0" smtClean="0"/>
              <a:t/>
            </a:r>
            <a:br>
              <a:rPr lang="sv-SE" sz="1600" dirty="0" smtClean="0"/>
            </a:br>
            <a:r>
              <a:rPr lang="sv-SE" sz="1600" dirty="0" smtClean="0"/>
              <a:t>Ett </a:t>
            </a:r>
            <a:r>
              <a:rPr lang="sv-SE" sz="1600" dirty="0"/>
              <a:t>måldokument kan inte uträtta underverk, men det kan vara något att luta sig mot och hänvisa </a:t>
            </a:r>
            <a:r>
              <a:rPr lang="sv-SE" sz="1600" dirty="0" smtClean="0"/>
              <a:t>till</a:t>
            </a:r>
            <a:br>
              <a:rPr lang="sv-SE" sz="1600" dirty="0" smtClean="0"/>
            </a:br>
            <a:r>
              <a:rPr lang="sv-SE" sz="1600" dirty="0"/>
              <a:t>Försök att få med skrivningar om skolbiblioteket i din skolas arbetsplan. </a:t>
            </a:r>
            <a:r>
              <a:rPr lang="sv-SE" sz="1600" dirty="0" smtClean="0"/>
              <a:t/>
            </a:r>
            <a:br>
              <a:rPr lang="sv-SE" sz="1600" dirty="0" smtClean="0"/>
            </a:br>
            <a:r>
              <a:rPr lang="sv-SE" sz="1600" dirty="0" smtClean="0"/>
              <a:t/>
            </a:r>
            <a:br>
              <a:rPr lang="sv-SE" sz="1600" dirty="0" smtClean="0"/>
            </a:br>
            <a:r>
              <a:rPr lang="sv-SE" sz="1600" dirty="0" smtClean="0"/>
              <a:t>Och </a:t>
            </a:r>
            <a:r>
              <a:rPr lang="sv-SE" sz="1600" dirty="0"/>
              <a:t>precis som Anette Ekström skriver i sin skrift om arbetsplaner, så är det viktigt att se till att det blir levande dokument, något som man följer i den dagliga verksamheten och det är lika viktigt att man utifrån uppsatta mål också med jämna mellanrum utvärderar verksamheten. </a:t>
            </a:r>
            <a:r>
              <a:rPr lang="sv-SE" sz="1600" dirty="0" smtClean="0"/>
              <a:t/>
            </a:r>
            <a:br>
              <a:rPr lang="sv-SE" sz="1600" dirty="0" smtClean="0"/>
            </a:br>
            <a:r>
              <a:rPr lang="sv-SE" sz="1600" dirty="0" smtClean="0"/>
              <a:t/>
            </a:r>
            <a:br>
              <a:rPr lang="sv-SE" sz="1600" dirty="0" smtClean="0"/>
            </a:br>
            <a:r>
              <a:rPr lang="sv-SE" sz="1600" dirty="0" smtClean="0"/>
              <a:t>Målskrivning </a:t>
            </a:r>
            <a:r>
              <a:rPr lang="sv-SE" sz="1600" dirty="0"/>
              <a:t>är ett slags teoretisk bas för skolbiblioteksutveckling.</a:t>
            </a:r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b="1" dirty="0"/>
              <a:t>Mål- och styrdokument för skolbibliotek</a:t>
            </a:r>
            <a:endParaRPr lang="sv-SE" dirty="0"/>
          </a:p>
        </p:txBody>
      </p:sp>
      <p:pic>
        <p:nvPicPr>
          <p:cNvPr id="2050" name="Picture 2" descr="bil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1847850" cy="1466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5647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043608" y="438200"/>
            <a:ext cx="7793038" cy="432048"/>
          </a:xfrm>
        </p:spPr>
        <p:txBody>
          <a:bodyPr>
            <a:normAutofit fontScale="90000"/>
          </a:bodyPr>
          <a:lstStyle/>
          <a:p>
            <a:r>
              <a:rPr lang="sv-SE" sz="2200" b="1" i="1" dirty="0">
                <a:solidFill>
                  <a:schemeClr val="tx1"/>
                </a:solidFill>
                <a:latin typeface="Candara" pitchFamily="34" charset="0"/>
              </a:rPr>
              <a:t>SKOLBIBLIOTEKETS TAXONOMI: FÖR DELAKTIGHET I UNDERVISNINGEN</a:t>
            </a:r>
            <a:r>
              <a:rPr lang="sv-SE" sz="1600" b="1" i="1" dirty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sv-SE" sz="1600" b="1" i="1" dirty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sv-SE" sz="1600" b="1" i="1" dirty="0"/>
              <a:t>Fritt efter David </a:t>
            </a:r>
            <a:r>
              <a:rPr lang="sv-SE" sz="1600" b="1" i="1" dirty="0" err="1"/>
              <a:t>Loerscher</a:t>
            </a:r>
            <a:r>
              <a:rPr lang="sv-SE" sz="1600" b="1" i="1" dirty="0"/>
              <a:t/>
            </a:r>
            <a:br>
              <a:rPr lang="sv-SE" sz="1600" b="1" i="1" dirty="0"/>
            </a:br>
            <a:endParaRPr lang="sv-SE" sz="1600" b="1" i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19142" name="Text Box 1030"/>
          <p:cNvSpPr txBox="1">
            <a:spLocks noChangeArrowheads="1"/>
          </p:cNvSpPr>
          <p:nvPr/>
        </p:nvSpPr>
        <p:spPr bwMode="auto">
          <a:xfrm>
            <a:off x="1115616" y="836712"/>
            <a:ext cx="6629400" cy="666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sv-SE" sz="1800" b="1" i="1" u="sng" dirty="0"/>
              <a:t>Bibliotekets roll ur bibliotekariens perspektiv:</a:t>
            </a:r>
          </a:p>
          <a:p>
            <a:pPr eaLnBrk="0" hangingPunct="0"/>
            <a:r>
              <a:rPr lang="sv-SE" sz="1800" b="1" i="1" dirty="0"/>
              <a:t>’</a:t>
            </a:r>
            <a:r>
              <a:rPr lang="sv-SE" sz="1200" i="1" dirty="0"/>
              <a:t>	</a:t>
            </a:r>
            <a:r>
              <a:rPr lang="sv-SE" sz="1200" b="1" i="1" dirty="0"/>
              <a:t>1</a:t>
            </a:r>
            <a:r>
              <a:rPr lang="sv-SE" sz="1200" i="1" dirty="0"/>
              <a:t>.</a:t>
            </a:r>
            <a:r>
              <a:rPr lang="sv-SE" sz="1200" b="1" i="1" dirty="0"/>
              <a:t>ICKE-INBLANDNING</a:t>
            </a:r>
          </a:p>
          <a:p>
            <a:pPr eaLnBrk="0" hangingPunct="0"/>
            <a:r>
              <a:rPr lang="sv-SE" sz="1200" b="1" i="1" dirty="0"/>
              <a:t>	Biblioteket  uppfattas som en lagerlokal</a:t>
            </a:r>
          </a:p>
          <a:p>
            <a:pPr eaLnBrk="0" hangingPunct="0"/>
            <a:endParaRPr lang="sv-SE" sz="1200" b="1" i="1" dirty="0"/>
          </a:p>
          <a:p>
            <a:pPr eaLnBrk="0" hangingPunct="0"/>
            <a:r>
              <a:rPr lang="sv-SE" sz="1200" i="1" dirty="0"/>
              <a:t>	</a:t>
            </a:r>
            <a:r>
              <a:rPr lang="sv-SE" sz="1200" b="1" i="1" dirty="0"/>
              <a:t>2</a:t>
            </a:r>
            <a:r>
              <a:rPr lang="sv-SE" sz="1200" i="1" dirty="0"/>
              <a:t>.</a:t>
            </a:r>
            <a:r>
              <a:rPr lang="sv-SE" sz="1200" b="1" i="1" dirty="0"/>
              <a:t>LAGERLOKAL MED SJÄLVBETJÄNING</a:t>
            </a:r>
          </a:p>
          <a:p>
            <a:pPr lvl="2" eaLnBrk="0" hangingPunct="0"/>
            <a:r>
              <a:rPr lang="sv-SE" sz="1200" b="1" i="1" dirty="0"/>
              <a:t>Kräver ordning, systematik (som hushållsarbete syns ej)</a:t>
            </a:r>
          </a:p>
          <a:p>
            <a:pPr lvl="2" eaLnBrk="0" hangingPunct="0"/>
            <a:endParaRPr lang="sv-SE" sz="1200" b="1" i="1" dirty="0"/>
          </a:p>
          <a:p>
            <a:pPr lvl="2" eaLnBrk="0" hangingPunct="0"/>
            <a:r>
              <a:rPr lang="sv-SE" sz="1200" b="1" i="1" dirty="0"/>
              <a:t>3</a:t>
            </a:r>
            <a:r>
              <a:rPr lang="sv-SE" sz="1200" i="1" dirty="0"/>
              <a:t>.</a:t>
            </a:r>
            <a:r>
              <a:rPr lang="sv-SE" sz="1200" b="1" i="1" dirty="0"/>
              <a:t>INDIVIDUELL REFERENSTJÄNST</a:t>
            </a:r>
          </a:p>
          <a:p>
            <a:pPr lvl="2" eaLnBrk="0" hangingPunct="0"/>
            <a:r>
              <a:rPr lang="sv-SE" sz="1200" b="1" i="1" dirty="0"/>
              <a:t>Lärare/elever serveras med det material de frågar efter; folkbiblioteksnivån</a:t>
            </a:r>
          </a:p>
          <a:p>
            <a:pPr lvl="2" eaLnBrk="0" hangingPunct="0"/>
            <a:endParaRPr lang="sv-SE" sz="1200" b="1" i="1" dirty="0"/>
          </a:p>
          <a:p>
            <a:pPr lvl="2" eaLnBrk="0" hangingPunct="0"/>
            <a:r>
              <a:rPr lang="sv-SE" sz="1200" b="1" i="1" dirty="0"/>
              <a:t>4</a:t>
            </a:r>
            <a:r>
              <a:rPr lang="sv-SE" sz="1200" i="1" dirty="0"/>
              <a:t>.</a:t>
            </a:r>
            <a:r>
              <a:rPr lang="sv-SE" sz="1200" b="1" i="1" dirty="0"/>
              <a:t>SPONTAN MEDVERKAN</a:t>
            </a:r>
          </a:p>
          <a:p>
            <a:pPr lvl="2" eaLnBrk="0" hangingPunct="0"/>
            <a:r>
              <a:rPr lang="sv-SE" sz="1200" b="1" i="1" dirty="0"/>
              <a:t>Någon elev tar sig ner till biblioteket för att hitta svar på någon fråga, oplanerat</a:t>
            </a:r>
          </a:p>
          <a:p>
            <a:pPr eaLnBrk="0" hangingPunct="0"/>
            <a:endParaRPr lang="sv-SE" sz="1200" b="1" i="1" dirty="0"/>
          </a:p>
          <a:p>
            <a:pPr lvl="2" eaLnBrk="0" hangingPunct="0"/>
            <a:r>
              <a:rPr lang="sv-SE" sz="1200" b="1" i="1" dirty="0"/>
              <a:t>5</a:t>
            </a:r>
            <a:r>
              <a:rPr lang="sv-SE" sz="1200" i="1" dirty="0"/>
              <a:t>.</a:t>
            </a:r>
            <a:r>
              <a:rPr lang="sv-SE" sz="1200" b="1" i="1" dirty="0"/>
              <a:t>FLYKTIG PLANERING</a:t>
            </a:r>
          </a:p>
          <a:p>
            <a:pPr lvl="2" eaLnBrk="0" hangingPunct="0"/>
            <a:r>
              <a:rPr lang="sv-SE" sz="1200" b="1" i="1" dirty="0"/>
              <a:t>Spontan planering t.ex. I fikarummet eller vid kopiatorn</a:t>
            </a:r>
          </a:p>
          <a:p>
            <a:pPr eaLnBrk="0" hangingPunct="0"/>
            <a:endParaRPr lang="sv-SE" sz="1200" b="1" i="1" dirty="0"/>
          </a:p>
          <a:p>
            <a:pPr lvl="2" eaLnBrk="0" hangingPunct="0"/>
            <a:r>
              <a:rPr lang="sv-SE" sz="1200" b="1" i="1" dirty="0"/>
              <a:t>6</a:t>
            </a:r>
            <a:r>
              <a:rPr lang="sv-SE" sz="1200" i="1" dirty="0"/>
              <a:t>.</a:t>
            </a:r>
            <a:r>
              <a:rPr lang="sv-SE" sz="1200" b="1" i="1" dirty="0"/>
              <a:t>PLANERAD MATERIALFÖRSÖRJNING</a:t>
            </a:r>
          </a:p>
          <a:p>
            <a:pPr lvl="2" eaLnBrk="0" hangingPunct="0"/>
            <a:r>
              <a:rPr lang="sv-SE" sz="1200" b="1" i="1" dirty="0"/>
              <a:t>När läraren förvarnar om tema och projekt, så att bibliotekarien är ”lite” förberedd.</a:t>
            </a:r>
          </a:p>
          <a:p>
            <a:pPr lvl="2" eaLnBrk="0" hangingPunct="0"/>
            <a:endParaRPr lang="sv-SE" sz="1200" b="1" i="1" dirty="0"/>
          </a:p>
          <a:p>
            <a:pPr lvl="2" eaLnBrk="0" hangingPunct="0"/>
            <a:r>
              <a:rPr lang="sv-SE" sz="1200" b="1" i="1" dirty="0"/>
              <a:t>7</a:t>
            </a:r>
            <a:r>
              <a:rPr lang="sv-SE" sz="1200" i="1" dirty="0"/>
              <a:t>.</a:t>
            </a:r>
            <a:r>
              <a:rPr lang="sv-SE" sz="1200" b="1" i="1" dirty="0"/>
              <a:t>TILLFÄLLIGA UTÅTRIKTADE BIBLIOTEKARIEINSATSER (”Missionerande”)</a:t>
            </a:r>
          </a:p>
          <a:p>
            <a:pPr lvl="2" eaLnBrk="0" hangingPunct="0"/>
            <a:r>
              <a:rPr lang="sv-SE" sz="1200" b="1" i="1" dirty="0"/>
              <a:t>Bokprat, kampanjer, skapar positiva attityder men inga varaktiga effekter</a:t>
            </a:r>
          </a:p>
          <a:p>
            <a:pPr lvl="2" eaLnBrk="0" hangingPunct="0"/>
            <a:endParaRPr lang="sv-SE" sz="1200" b="1" i="1" dirty="0"/>
          </a:p>
          <a:p>
            <a:pPr lvl="2" eaLnBrk="0" hangingPunct="0"/>
            <a:r>
              <a:rPr lang="sv-SE" sz="1200" b="1" i="1" dirty="0"/>
              <a:t>8</a:t>
            </a:r>
            <a:r>
              <a:rPr lang="sv-SE" sz="1200" i="1" dirty="0"/>
              <a:t>.</a:t>
            </a:r>
            <a:r>
              <a:rPr lang="sv-SE" sz="1200" b="1" i="1" dirty="0"/>
              <a:t>FORMELL PLANERING</a:t>
            </a:r>
          </a:p>
          <a:p>
            <a:pPr lvl="2" eaLnBrk="0" hangingPunct="0"/>
            <a:r>
              <a:rPr lang="sv-SE" sz="1200" b="1" i="1" dirty="0"/>
              <a:t>Bibliotekarien tas med i planeringen och kan därför handleda eleverna</a:t>
            </a:r>
          </a:p>
          <a:p>
            <a:pPr eaLnBrk="0" hangingPunct="0"/>
            <a:endParaRPr lang="sv-SE" sz="1200" b="1" i="1" dirty="0"/>
          </a:p>
          <a:p>
            <a:pPr lvl="2" eaLnBrk="0" hangingPunct="0"/>
            <a:r>
              <a:rPr lang="sv-SE" sz="1200" b="1" i="1" dirty="0"/>
              <a:t>9</a:t>
            </a:r>
            <a:r>
              <a:rPr lang="sv-SE" sz="1200" i="1" dirty="0"/>
              <a:t>.</a:t>
            </a:r>
            <a:r>
              <a:rPr lang="sv-SE" sz="1200" b="1" i="1" dirty="0"/>
              <a:t>UNDERVISNINGSPLANERING</a:t>
            </a:r>
          </a:p>
          <a:p>
            <a:pPr lvl="2" eaLnBrk="0" hangingPunct="0"/>
            <a:r>
              <a:rPr lang="sv-SE" sz="1200" b="1" i="1" dirty="0"/>
              <a:t>Bibliotekarien är med i uppläggning, genomförande och utvärdering. Jämbördig med lärare</a:t>
            </a:r>
          </a:p>
          <a:p>
            <a:pPr eaLnBrk="0" hangingPunct="0"/>
            <a:endParaRPr lang="sv-SE" sz="1200" b="1" i="1" dirty="0"/>
          </a:p>
          <a:p>
            <a:pPr lvl="2" eaLnBrk="0" hangingPunct="0"/>
            <a:r>
              <a:rPr lang="sv-SE" sz="1200" b="1" i="1" dirty="0"/>
              <a:t>10</a:t>
            </a:r>
            <a:r>
              <a:rPr lang="sv-SE" sz="1200" i="1" dirty="0"/>
              <a:t>.</a:t>
            </a:r>
            <a:r>
              <a:rPr lang="sv-SE" sz="1200" b="1" i="1" dirty="0"/>
              <a:t>PEDAGOGISKT UTVECKLINGSARBETE</a:t>
            </a:r>
          </a:p>
          <a:p>
            <a:pPr lvl="2" eaLnBrk="0" hangingPunct="0"/>
            <a:r>
              <a:rPr lang="sv-SE" sz="1200" b="1" i="1" dirty="0"/>
              <a:t>Bibliotekarien deltar i själva planeringsarbetet av undervisningen på skolan</a:t>
            </a:r>
          </a:p>
          <a:p>
            <a:pPr>
              <a:spcBef>
                <a:spcPct val="50000"/>
              </a:spcBef>
            </a:pPr>
            <a:endParaRPr lang="sv-SE" i="1" dirty="0"/>
          </a:p>
        </p:txBody>
      </p:sp>
    </p:spTree>
    <p:extLst>
      <p:ext uri="{BB962C8B-B14F-4D97-AF65-F5344CB8AC3E}">
        <p14:creationId xmlns:p14="http://schemas.microsoft.com/office/powerpoint/2010/main" val="1185927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793038" cy="1143000"/>
          </a:xfrm>
        </p:spPr>
        <p:txBody>
          <a:bodyPr/>
          <a:lstStyle/>
          <a:p>
            <a:r>
              <a:rPr lang="sv-SE" sz="2000" b="1" i="1" dirty="0">
                <a:solidFill>
                  <a:schemeClr val="tx1"/>
                </a:solidFill>
              </a:rPr>
              <a:t>BIBLIOTEKETS ROLL UR LÄRARPERSPEKTIVET</a:t>
            </a:r>
            <a:r>
              <a:rPr lang="sv-SE" sz="2000" b="1" i="1" dirty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sv-SE" sz="2000" b="1" i="1" dirty="0">
                <a:solidFill>
                  <a:schemeClr val="tx1"/>
                </a:solidFill>
                <a:latin typeface="Times New Roman" pitchFamily="18" charset="0"/>
              </a:rPr>
            </a:br>
            <a:endParaRPr lang="sv-SE" sz="2000" b="1" i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20163" name="Text Box 1027"/>
          <p:cNvSpPr txBox="1">
            <a:spLocks noChangeArrowheads="1"/>
          </p:cNvSpPr>
          <p:nvPr/>
        </p:nvSpPr>
        <p:spPr bwMode="auto">
          <a:xfrm>
            <a:off x="1143000" y="1295400"/>
            <a:ext cx="7086600" cy="628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sv-SE" sz="1200" b="1" i="1" dirty="0"/>
              <a:t>1. UNDERVISNING UTAN INBLANDNING UTIFRÅN</a:t>
            </a:r>
          </a:p>
          <a:p>
            <a:pPr eaLnBrk="0" hangingPunct="0"/>
            <a:r>
              <a:rPr lang="sv-SE" sz="1200" b="1" i="1" dirty="0"/>
              <a:t>Använder enbart läromedel, det räcker.</a:t>
            </a:r>
          </a:p>
          <a:p>
            <a:pPr eaLnBrk="0" hangingPunct="0"/>
            <a:endParaRPr lang="sv-SE" sz="1200" b="1" i="1" dirty="0"/>
          </a:p>
          <a:p>
            <a:pPr eaLnBrk="0" hangingPunct="0"/>
            <a:r>
              <a:rPr lang="sv-SE" sz="1200" b="1" i="1" dirty="0"/>
              <a:t>2. UNDERVISNING MED STÖD AV EXTRA EGET BOKBESTÅND</a:t>
            </a:r>
          </a:p>
          <a:p>
            <a:pPr eaLnBrk="0" hangingPunct="0"/>
            <a:r>
              <a:rPr lang="sv-SE" sz="1200" b="1" i="1" dirty="0"/>
              <a:t>Egen bok-, artikelsamling hemma eller i skolan.</a:t>
            </a:r>
          </a:p>
          <a:p>
            <a:pPr eaLnBrk="0" hangingPunct="0"/>
            <a:endParaRPr lang="sv-SE" sz="1200" b="1" i="1" dirty="0"/>
          </a:p>
          <a:p>
            <a:pPr eaLnBrk="0" hangingPunct="0"/>
            <a:r>
              <a:rPr lang="sv-SE" sz="1200" b="1" i="1" dirty="0"/>
              <a:t>3. UNDERVISNING MED INLÅNAT MEDIABESTÅND</a:t>
            </a:r>
          </a:p>
          <a:p>
            <a:pPr eaLnBrk="0" hangingPunct="0"/>
            <a:r>
              <a:rPr lang="sv-SE" sz="1200" b="1" i="1" dirty="0"/>
              <a:t>Läraren väljer och anvisar</a:t>
            </a:r>
            <a:r>
              <a:rPr lang="sv-SE" sz="1200" b="1" i="1" dirty="0" smtClean="0"/>
              <a:t>. Lånar </a:t>
            </a:r>
            <a:r>
              <a:rPr lang="sv-SE" sz="1200" b="1" i="1" dirty="0"/>
              <a:t>böcker från skol- och folkbibliotek eller annat håll, utan kontakt med bibliotekarien</a:t>
            </a:r>
          </a:p>
          <a:p>
            <a:pPr eaLnBrk="0" hangingPunct="0"/>
            <a:endParaRPr lang="sv-SE" sz="1200" b="1" i="1" dirty="0"/>
          </a:p>
          <a:p>
            <a:pPr eaLnBrk="0" hangingPunct="0"/>
            <a:r>
              <a:rPr lang="sv-SE" sz="1200" b="1" i="1" dirty="0"/>
              <a:t>4. BIBLIOTEKARIEN SES SOM EN IDÉRESURS FÖR UNDERVISNINGEN</a:t>
            </a:r>
          </a:p>
          <a:p>
            <a:pPr eaLnBrk="0" hangingPunct="0"/>
            <a:r>
              <a:rPr lang="sv-SE" sz="1200" b="1" i="1" dirty="0"/>
              <a:t>Nyttjar tips man råkat få, utan att ha bett om det,  tex. på kafferasten.</a:t>
            </a:r>
          </a:p>
          <a:p>
            <a:pPr eaLnBrk="0" hangingPunct="0"/>
            <a:endParaRPr lang="sv-SE" sz="1200" b="1" i="1" dirty="0"/>
          </a:p>
          <a:p>
            <a:pPr eaLnBrk="0" hangingPunct="0"/>
            <a:r>
              <a:rPr lang="sv-SE" sz="1200" b="1" i="1" dirty="0"/>
              <a:t>5. LÅTER BIBLIOTEKARIEN ”BERIKA” UNDERVISNINGEN</a:t>
            </a:r>
          </a:p>
          <a:p>
            <a:pPr eaLnBrk="0" hangingPunct="0"/>
            <a:r>
              <a:rPr lang="sv-SE" sz="1200" b="1" i="1" dirty="0"/>
              <a:t>Tillfälliga bokpresentationer, skönlitteratur. Roligt och uppskattat med utanför den ordinarie undervisningen.</a:t>
            </a:r>
          </a:p>
          <a:p>
            <a:pPr eaLnBrk="0" hangingPunct="0"/>
            <a:endParaRPr lang="sv-SE" sz="1200" b="1" i="1" dirty="0"/>
          </a:p>
          <a:p>
            <a:pPr eaLnBrk="0" hangingPunct="0"/>
            <a:r>
              <a:rPr lang="sv-SE" sz="1200" b="1" i="1" dirty="0"/>
              <a:t>6. SKOLBIBLIOTEKET UTGÖR EN INTEGRERAD DEL AV INNEHÅLLET I ETT KURSAVSNITT</a:t>
            </a:r>
          </a:p>
          <a:p>
            <a:pPr eaLnBrk="0" hangingPunct="0"/>
            <a:r>
              <a:rPr lang="sv-SE" sz="1200" b="1" i="1" dirty="0"/>
              <a:t>Läraren har planerat avsnittet och ber bibliotekarien förbereda kompletterande bokbestånd och handleda eleverna</a:t>
            </a:r>
          </a:p>
          <a:p>
            <a:pPr eaLnBrk="0" hangingPunct="0"/>
            <a:endParaRPr lang="sv-SE" sz="1200" b="1" i="1" dirty="0"/>
          </a:p>
          <a:p>
            <a:pPr eaLnBrk="0" hangingPunct="0"/>
            <a:r>
              <a:rPr lang="sv-SE" sz="1200" b="1" i="1" dirty="0"/>
              <a:t>7. LÄRARE OCH BIBLIOTEKARIE DELAR ANSVARET FÖR PLANERING AV ETT KURSAVSNITT</a:t>
            </a:r>
          </a:p>
          <a:p>
            <a:pPr eaLnBrk="0" hangingPunct="0"/>
            <a:r>
              <a:rPr lang="sv-SE" sz="1200" b="1" i="1" dirty="0"/>
              <a:t>Analyserar tillsammans elevernas förmåga, målformulering, arbetsformer. Genomför arbetet samt utvärderar tillsammans </a:t>
            </a:r>
          </a:p>
          <a:p>
            <a:pPr eaLnBrk="0" hangingPunct="0"/>
            <a:endParaRPr lang="sv-SE" sz="1200" b="1" i="1" dirty="0"/>
          </a:p>
          <a:p>
            <a:pPr eaLnBrk="0" hangingPunct="0"/>
            <a:r>
              <a:rPr lang="sv-SE" sz="1200" b="1" i="1" dirty="0"/>
              <a:t>8. PEDAGOGISKT UTVECKLINGSARBETE</a:t>
            </a:r>
          </a:p>
          <a:p>
            <a:pPr eaLnBrk="0" hangingPunct="0"/>
            <a:r>
              <a:rPr lang="sv-SE" sz="1200" b="1" i="1" dirty="0"/>
              <a:t>Rådgör med bibliotekarien om undervisningsutveckling, långsiktig planering etc.</a:t>
            </a:r>
          </a:p>
          <a:p>
            <a:pPr eaLnBrk="0" hangingPunct="0"/>
            <a:endParaRPr lang="sv-SE" sz="1200" b="1" i="1" dirty="0"/>
          </a:p>
          <a:p>
            <a:pPr eaLnBrk="0" hangingPunct="0"/>
            <a:r>
              <a:rPr lang="sv-SE" sz="1200" b="1" i="1" dirty="0"/>
              <a:t>					 </a:t>
            </a:r>
            <a:r>
              <a:rPr lang="sv-SE" sz="1400" b="1" i="1" dirty="0" err="1"/>
              <a:t>Loertscher</a:t>
            </a:r>
            <a:r>
              <a:rPr lang="sv-SE" sz="1400" b="1" i="1" dirty="0"/>
              <a:t> 2(4)</a:t>
            </a:r>
            <a:endParaRPr lang="sv-SE" sz="1200" b="1" i="1" dirty="0"/>
          </a:p>
          <a:p>
            <a:pPr algn="r" eaLnBrk="0" hangingPunct="0">
              <a:spcBef>
                <a:spcPct val="50000"/>
              </a:spcBef>
            </a:pPr>
            <a:endParaRPr lang="sv-SE" sz="1400" b="1" i="1" dirty="0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sv-SE" i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9515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ågform">
  <a:themeElements>
    <a:clrScheme name="Våg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Våg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Våg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6462</TotalTime>
  <Words>789</Words>
  <Application>Microsoft Office PowerPoint</Application>
  <PresentationFormat>Bildspel på skärmen (4:3)</PresentationFormat>
  <Paragraphs>166</Paragraphs>
  <Slides>19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19</vt:i4>
      </vt:variant>
    </vt:vector>
  </HeadingPairs>
  <TitlesOfParts>
    <vt:vector size="20" baseType="lpstr">
      <vt:lpstr>Vågform</vt:lpstr>
      <vt:lpstr>Om skollagen är piskan vad är då moroten</vt:lpstr>
      <vt:lpstr>          Skolinspektionens krav</vt:lpstr>
      <vt:lpstr> ”Stadsbibliotek inte tillräckligt” Andreas Spång, tf enhetschef för  Skolinspektionens tillståndsprövning</vt:lpstr>
      <vt:lpstr>Vad är då exempel på morötter?</vt:lpstr>
      <vt:lpstr>Forskning</vt:lpstr>
      <vt:lpstr>Utvärderingar</vt:lpstr>
      <vt:lpstr>Mål- och styrdokument för skolbibliotek</vt:lpstr>
      <vt:lpstr>SKOLBIBLIOTEKETS TAXONOMI: FÖR DELAKTIGHET I UNDERVISNINGEN Fritt efter David Loerscher </vt:lpstr>
      <vt:lpstr>BIBLIOTEKETS ROLL UR LÄRARPERSPEKTIVET </vt:lpstr>
      <vt:lpstr>BIBLIOTEKETS ROLL UR SKOLLEDARPERSPEKTIVET</vt:lpstr>
      <vt:lpstr>BIBLIOTEKETS ROLL UR ELEVENS SYNPUNKT </vt:lpstr>
      <vt:lpstr>Goda exempel</vt:lpstr>
      <vt:lpstr>PowerPoint-presentation</vt:lpstr>
      <vt:lpstr>Ert egna arbete </vt:lpstr>
      <vt:lpstr>Utan bemanning lär det inte ske någon skolbiblioteksutveckling</vt:lpstr>
      <vt:lpstr>PowerPoint-presentation</vt:lpstr>
      <vt:lpstr>PowerPoint-presentation</vt:lpstr>
      <vt:lpstr>Vidare läsning</vt:lpstr>
      <vt:lpstr>Omvärldsbevaka!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Christer Holmqvist</dc:creator>
  <cp:lastModifiedBy>Christer Holmqvist</cp:lastModifiedBy>
  <cp:revision>51</cp:revision>
  <cp:lastPrinted>2013-03-14T11:20:15Z</cp:lastPrinted>
  <dcterms:created xsi:type="dcterms:W3CDTF">2013-02-14T19:11:16Z</dcterms:created>
  <dcterms:modified xsi:type="dcterms:W3CDTF">2013-03-14T14:29:22Z</dcterms:modified>
</cp:coreProperties>
</file>